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diagrams/layout2.xml" ContentType="application/vnd.openxmlformats-officedocument.drawingml.diagramLayout+xml"/>
  <Override PartName="/ppt/diagrams/data3.xml" ContentType="application/vnd.openxmlformats-officedocument.drawingml.diagramData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48"/>
  </p:notesMasterIdLst>
  <p:handoutMasterIdLst>
    <p:handoutMasterId r:id="rId49"/>
  </p:handoutMasterIdLst>
  <p:sldIdLst>
    <p:sldId id="256" r:id="rId2"/>
    <p:sldId id="258" r:id="rId3"/>
    <p:sldId id="283" r:id="rId4"/>
    <p:sldId id="298" r:id="rId5"/>
    <p:sldId id="260" r:id="rId6"/>
    <p:sldId id="261" r:id="rId7"/>
    <p:sldId id="270" r:id="rId8"/>
    <p:sldId id="271" r:id="rId9"/>
    <p:sldId id="272" r:id="rId10"/>
    <p:sldId id="284" r:id="rId11"/>
    <p:sldId id="265" r:id="rId12"/>
    <p:sldId id="266" r:id="rId13"/>
    <p:sldId id="290" r:id="rId14"/>
    <p:sldId id="299" r:id="rId15"/>
    <p:sldId id="267" r:id="rId16"/>
    <p:sldId id="268" r:id="rId17"/>
    <p:sldId id="269" r:id="rId18"/>
    <p:sldId id="285" r:id="rId19"/>
    <p:sldId id="276" r:id="rId20"/>
    <p:sldId id="279" r:id="rId21"/>
    <p:sldId id="277" r:id="rId22"/>
    <p:sldId id="300" r:id="rId23"/>
    <p:sldId id="286" r:id="rId24"/>
    <p:sldId id="278" r:id="rId25"/>
    <p:sldId id="312" r:id="rId26"/>
    <p:sldId id="313" r:id="rId27"/>
    <p:sldId id="303" r:id="rId28"/>
    <p:sldId id="288" r:id="rId29"/>
    <p:sldId id="280" r:id="rId30"/>
    <p:sldId id="281" r:id="rId31"/>
    <p:sldId id="296" r:id="rId32"/>
    <p:sldId id="282" r:id="rId33"/>
    <p:sldId id="307" r:id="rId34"/>
    <p:sldId id="315" r:id="rId35"/>
    <p:sldId id="310" r:id="rId36"/>
    <p:sldId id="311" r:id="rId37"/>
    <p:sldId id="287" r:id="rId38"/>
    <p:sldId id="273" r:id="rId39"/>
    <p:sldId id="294" r:id="rId40"/>
    <p:sldId id="304" r:id="rId41"/>
    <p:sldId id="306" r:id="rId42"/>
    <p:sldId id="293" r:id="rId43"/>
    <p:sldId id="295" r:id="rId44"/>
    <p:sldId id="297" r:id="rId45"/>
    <p:sldId id="289" r:id="rId46"/>
    <p:sldId id="314" r:id="rId47"/>
  </p:sldIdLst>
  <p:sldSz cx="9144000" cy="6858000" type="screen4x3"/>
  <p:notesSz cx="6797675" cy="9928225"/>
  <p:defaultTextStyle>
    <a:defPPr>
      <a:defRPr lang="fr-FR"/>
    </a:defPPr>
    <a:lvl1pPr algn="ctr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36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36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36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36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3600"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FF3300"/>
    <a:srgbClr val="FFCC99"/>
    <a:srgbClr val="FFCC66"/>
    <a:srgbClr val="FFCC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9780" autoAdjust="0"/>
    <p:restoredTop sz="94717" autoAdjust="0"/>
  </p:normalViewPr>
  <p:slideViewPr>
    <p:cSldViewPr>
      <p:cViewPr varScale="1">
        <p:scale>
          <a:sx n="95" d="100"/>
          <a:sy n="95" d="100"/>
        </p:scale>
        <p:origin x="-90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1326" y="-72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2591F7F-FB34-4374-9689-8528FEA66A0E}" type="doc">
      <dgm:prSet loTypeId="urn:microsoft.com/office/officeart/2005/8/layout/chevron2" loCatId="list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lb-LU"/>
        </a:p>
      </dgm:t>
    </dgm:pt>
    <dgm:pt modelId="{9D0FA061-9ABE-413C-BDB3-2FAA0119EFEE}">
      <dgm:prSet phldrT="[Text]"/>
      <dgm:spPr/>
      <dgm:t>
        <a:bodyPr/>
        <a:lstStyle/>
        <a:p>
          <a:r>
            <a:rPr lang="fr-LU" dirty="0" err="1" smtClean="0"/>
            <a:t>Regulation</a:t>
          </a:r>
          <a:r>
            <a:rPr lang="fr-LU" dirty="0" smtClean="0"/>
            <a:t> ECB/2008/30</a:t>
          </a:r>
          <a:endParaRPr lang="lb-LU" dirty="0"/>
        </a:p>
      </dgm:t>
    </dgm:pt>
    <dgm:pt modelId="{62A714F8-A488-4C2A-8353-8D43E243C589}" type="parTrans" cxnId="{D7E2B11D-B4B6-4A4D-A4BF-B0E4387A900F}">
      <dgm:prSet/>
      <dgm:spPr/>
      <dgm:t>
        <a:bodyPr/>
        <a:lstStyle/>
        <a:p>
          <a:endParaRPr lang="lb-LU"/>
        </a:p>
      </dgm:t>
    </dgm:pt>
    <dgm:pt modelId="{B7E06352-AC0E-4596-BE14-4ECA5E428C77}" type="sibTrans" cxnId="{D7E2B11D-B4B6-4A4D-A4BF-B0E4387A900F}">
      <dgm:prSet/>
      <dgm:spPr/>
      <dgm:t>
        <a:bodyPr/>
        <a:lstStyle/>
        <a:p>
          <a:endParaRPr lang="lb-LU"/>
        </a:p>
      </dgm:t>
    </dgm:pt>
    <dgm:pt modelId="{9F4FD6C9-41E9-45B8-AF8B-DD44BF32BEE6}">
      <dgm:prSet phldrT="[Text]" custT="1"/>
      <dgm:spPr/>
      <dgm:t>
        <a:bodyPr/>
        <a:lstStyle/>
        <a:p>
          <a:r>
            <a:rPr lang="fr-LU" sz="1800" dirty="0" smtClean="0"/>
            <a:t>Exhaustive </a:t>
          </a:r>
          <a:r>
            <a:rPr lang="fr-LU" sz="1800" dirty="0" err="1" smtClean="0"/>
            <a:t>list</a:t>
          </a:r>
          <a:r>
            <a:rPr lang="fr-LU" sz="1800" dirty="0" smtClean="0"/>
            <a:t> of </a:t>
          </a:r>
          <a:r>
            <a:rPr lang="fr-LU" sz="1800" dirty="0" err="1" smtClean="0"/>
            <a:t>securitisation</a:t>
          </a:r>
          <a:r>
            <a:rPr lang="fr-LU" sz="1800" dirty="0" smtClean="0"/>
            <a:t> </a:t>
          </a:r>
          <a:r>
            <a:rPr lang="fr-LU" sz="1800" dirty="0" err="1" smtClean="0"/>
            <a:t>vehicles</a:t>
          </a:r>
          <a:endParaRPr lang="lb-LU" sz="1800" dirty="0"/>
        </a:p>
      </dgm:t>
    </dgm:pt>
    <dgm:pt modelId="{2D53473E-9696-436C-8E4C-4B0ED582E1DD}" type="parTrans" cxnId="{72898E22-22AE-4995-9989-0E0071828B9F}">
      <dgm:prSet/>
      <dgm:spPr/>
      <dgm:t>
        <a:bodyPr/>
        <a:lstStyle/>
        <a:p>
          <a:endParaRPr lang="lb-LU"/>
        </a:p>
      </dgm:t>
    </dgm:pt>
    <dgm:pt modelId="{64F14212-B842-4B3C-B1F1-FC3FCAC15C50}" type="sibTrans" cxnId="{72898E22-22AE-4995-9989-0E0071828B9F}">
      <dgm:prSet/>
      <dgm:spPr/>
      <dgm:t>
        <a:bodyPr/>
        <a:lstStyle/>
        <a:p>
          <a:endParaRPr lang="lb-LU"/>
        </a:p>
      </dgm:t>
    </dgm:pt>
    <dgm:pt modelId="{158EC63E-7520-462B-893A-49000943231A}">
      <dgm:prSet phldrT="[Text]"/>
      <dgm:spPr/>
      <dgm:t>
        <a:bodyPr/>
        <a:lstStyle/>
        <a:p>
          <a:r>
            <a:rPr lang="fr-LU" sz="1600" dirty="0" err="1" smtClean="0"/>
            <a:t>Frequency</a:t>
          </a:r>
          <a:r>
            <a:rPr lang="fr-LU" sz="1600" dirty="0" smtClean="0"/>
            <a:t>: </a:t>
          </a:r>
          <a:r>
            <a:rPr lang="fr-LU" sz="1600" dirty="0" err="1" smtClean="0"/>
            <a:t>quarterly</a:t>
          </a:r>
          <a:endParaRPr lang="lb-LU" sz="1600" dirty="0"/>
        </a:p>
      </dgm:t>
    </dgm:pt>
    <dgm:pt modelId="{B7D3B70B-EC9E-4D54-B027-1310A5EBEB2A}" type="parTrans" cxnId="{791C2D13-7628-4F24-8B13-0BFD17E60D97}">
      <dgm:prSet/>
      <dgm:spPr/>
      <dgm:t>
        <a:bodyPr/>
        <a:lstStyle/>
        <a:p>
          <a:endParaRPr lang="lb-LU"/>
        </a:p>
      </dgm:t>
    </dgm:pt>
    <dgm:pt modelId="{844B4069-29F6-4FC3-82F1-00466B40E60D}" type="sibTrans" cxnId="{791C2D13-7628-4F24-8B13-0BFD17E60D97}">
      <dgm:prSet/>
      <dgm:spPr/>
      <dgm:t>
        <a:bodyPr/>
        <a:lstStyle/>
        <a:p>
          <a:endParaRPr lang="lb-LU"/>
        </a:p>
      </dgm:t>
    </dgm:pt>
    <dgm:pt modelId="{7E763E4F-3C83-47A5-923C-AC9007D8F1DA}">
      <dgm:prSet phldrT="[Text]"/>
      <dgm:spPr/>
      <dgm:t>
        <a:bodyPr/>
        <a:lstStyle/>
        <a:p>
          <a:r>
            <a:rPr lang="fr-LU" dirty="0" smtClean="0"/>
            <a:t>BCL </a:t>
          </a:r>
          <a:r>
            <a:rPr lang="fr-LU" dirty="0" err="1" smtClean="0"/>
            <a:t>Circular</a:t>
          </a:r>
          <a:r>
            <a:rPr lang="fr-LU" smtClean="0"/>
            <a:t> 2009/224</a:t>
          </a:r>
          <a:endParaRPr lang="lb-LU" dirty="0"/>
        </a:p>
      </dgm:t>
    </dgm:pt>
    <dgm:pt modelId="{F4A11B0F-229A-4DC4-B25F-9F30B2B03940}" type="parTrans" cxnId="{86D6CC67-D82C-4106-BE28-F0515FC66BEC}">
      <dgm:prSet/>
      <dgm:spPr/>
      <dgm:t>
        <a:bodyPr/>
        <a:lstStyle/>
        <a:p>
          <a:endParaRPr lang="lb-LU"/>
        </a:p>
      </dgm:t>
    </dgm:pt>
    <dgm:pt modelId="{45AAB021-0B33-4D28-B636-CE32645ED8A2}" type="sibTrans" cxnId="{86D6CC67-D82C-4106-BE28-F0515FC66BEC}">
      <dgm:prSet/>
      <dgm:spPr/>
      <dgm:t>
        <a:bodyPr/>
        <a:lstStyle/>
        <a:p>
          <a:endParaRPr lang="lb-LU"/>
        </a:p>
      </dgm:t>
    </dgm:pt>
    <dgm:pt modelId="{0864C862-B219-4E2A-B09B-C98DC59C11DE}">
      <dgm:prSet phldrT="[Text]" custT="1"/>
      <dgm:spPr/>
      <dgm:t>
        <a:bodyPr/>
        <a:lstStyle/>
        <a:p>
          <a:r>
            <a:rPr lang="fr-LU" sz="1800" dirty="0" err="1" smtClean="0"/>
            <a:t>Transposal</a:t>
          </a:r>
          <a:r>
            <a:rPr lang="fr-LU" sz="1800" dirty="0" smtClean="0"/>
            <a:t> of ECB/2008/30 </a:t>
          </a:r>
          <a:r>
            <a:rPr lang="fr-LU" sz="1800" dirty="0" err="1" smtClean="0"/>
            <a:t>regulation</a:t>
          </a:r>
          <a:endParaRPr lang="lb-LU" sz="1800" dirty="0"/>
        </a:p>
      </dgm:t>
    </dgm:pt>
    <dgm:pt modelId="{52A78E7A-7585-49CD-92F2-7B2D6A621F2A}" type="parTrans" cxnId="{40BF7F5C-F340-4745-89E5-4E63DEE6F784}">
      <dgm:prSet/>
      <dgm:spPr/>
      <dgm:t>
        <a:bodyPr/>
        <a:lstStyle/>
        <a:p>
          <a:endParaRPr lang="lb-LU"/>
        </a:p>
      </dgm:t>
    </dgm:pt>
    <dgm:pt modelId="{F6C892C7-554F-40FD-9368-4EF30E1299FB}" type="sibTrans" cxnId="{40BF7F5C-F340-4745-89E5-4E63DEE6F784}">
      <dgm:prSet/>
      <dgm:spPr/>
      <dgm:t>
        <a:bodyPr/>
        <a:lstStyle/>
        <a:p>
          <a:endParaRPr lang="lb-LU"/>
        </a:p>
      </dgm:t>
    </dgm:pt>
    <dgm:pt modelId="{17931EAE-AF89-41BA-9FA0-6D329E2CAE41}">
      <dgm:prSet phldrT="[Text]" custT="1"/>
      <dgm:spPr/>
      <dgm:t>
        <a:bodyPr/>
        <a:lstStyle/>
        <a:p>
          <a:r>
            <a:rPr lang="fr-LU" sz="1800" dirty="0" smtClean="0"/>
            <a:t>Enter </a:t>
          </a:r>
          <a:r>
            <a:rPr lang="fr-LU" sz="1800" dirty="0" err="1" smtClean="0"/>
            <a:t>into</a:t>
          </a:r>
          <a:r>
            <a:rPr lang="fr-LU" sz="1800" dirty="0" smtClean="0"/>
            <a:t> force: data as at 31/12/2009</a:t>
          </a:r>
          <a:endParaRPr lang="lb-LU" sz="1800" dirty="0"/>
        </a:p>
      </dgm:t>
    </dgm:pt>
    <dgm:pt modelId="{7F1E7430-D3F4-4990-B084-46A72A27E4AA}" type="parTrans" cxnId="{DED33E08-B1A9-47FA-8919-F5F8C07BB1EF}">
      <dgm:prSet/>
      <dgm:spPr/>
      <dgm:t>
        <a:bodyPr/>
        <a:lstStyle/>
        <a:p>
          <a:endParaRPr lang="lb-LU"/>
        </a:p>
      </dgm:t>
    </dgm:pt>
    <dgm:pt modelId="{DF730D12-34B8-4CA7-84E5-11C8C5A656AB}" type="sibTrans" cxnId="{DED33E08-B1A9-47FA-8919-F5F8C07BB1EF}">
      <dgm:prSet/>
      <dgm:spPr/>
      <dgm:t>
        <a:bodyPr/>
        <a:lstStyle/>
        <a:p>
          <a:endParaRPr lang="lb-LU"/>
        </a:p>
      </dgm:t>
    </dgm:pt>
    <dgm:pt modelId="{D6C3FBCA-4F1E-43C0-BDA7-7AFB0D534A14}">
      <dgm:prSet phldrT="[Text]"/>
      <dgm:spPr/>
      <dgm:t>
        <a:bodyPr/>
        <a:lstStyle/>
        <a:p>
          <a:r>
            <a:rPr lang="fr-LU" sz="1600" dirty="0" smtClean="0"/>
            <a:t>Scope: stocks, </a:t>
          </a:r>
          <a:r>
            <a:rPr lang="fr-LU" sz="1600" dirty="0" err="1" smtClean="0"/>
            <a:t>financial</a:t>
          </a:r>
          <a:r>
            <a:rPr lang="fr-LU" sz="1600" dirty="0" smtClean="0"/>
            <a:t> </a:t>
          </a:r>
          <a:r>
            <a:rPr lang="fr-LU" sz="1600" dirty="0" err="1" smtClean="0"/>
            <a:t>flows</a:t>
          </a:r>
          <a:r>
            <a:rPr lang="fr-LU" sz="1600" dirty="0" smtClean="0"/>
            <a:t>, </a:t>
          </a:r>
          <a:r>
            <a:rPr lang="fr-LU" sz="1600" dirty="0" err="1" smtClean="0"/>
            <a:t>write-offs</a:t>
          </a:r>
          <a:r>
            <a:rPr lang="fr-LU" sz="1600" dirty="0" smtClean="0"/>
            <a:t>/</a:t>
          </a:r>
          <a:r>
            <a:rPr lang="fr-LU" sz="1600" dirty="0" err="1" smtClean="0"/>
            <a:t>write-downs</a:t>
          </a:r>
          <a:endParaRPr lang="lb-LU" sz="1600" dirty="0"/>
        </a:p>
      </dgm:t>
    </dgm:pt>
    <dgm:pt modelId="{75CD6A04-C022-434F-8502-ED2C1F92FCD7}" type="parTrans" cxnId="{3313F0AC-FAEE-4407-A5CD-D4955220A902}">
      <dgm:prSet/>
      <dgm:spPr/>
      <dgm:t>
        <a:bodyPr/>
        <a:lstStyle/>
        <a:p>
          <a:endParaRPr lang="lb-LU"/>
        </a:p>
      </dgm:t>
    </dgm:pt>
    <dgm:pt modelId="{3E4495BE-ED05-4A60-96B5-B76285E25EE7}" type="sibTrans" cxnId="{3313F0AC-FAEE-4407-A5CD-D4955220A902}">
      <dgm:prSet/>
      <dgm:spPr/>
      <dgm:t>
        <a:bodyPr/>
        <a:lstStyle/>
        <a:p>
          <a:endParaRPr lang="lb-LU"/>
        </a:p>
      </dgm:t>
    </dgm:pt>
    <dgm:pt modelId="{D991B14A-2508-4CD9-B866-90C3059A1C20}">
      <dgm:prSet phldrT="[Text]" custT="1"/>
      <dgm:spPr/>
      <dgm:t>
        <a:bodyPr/>
        <a:lstStyle/>
        <a:p>
          <a:r>
            <a:rPr lang="fr-LU" sz="1800" dirty="0" err="1" smtClean="0"/>
            <a:t>Statistical</a:t>
          </a:r>
          <a:r>
            <a:rPr lang="fr-LU" sz="1800" dirty="0" smtClean="0"/>
            <a:t> data collection</a:t>
          </a:r>
          <a:endParaRPr lang="lb-LU" sz="1800" dirty="0"/>
        </a:p>
      </dgm:t>
    </dgm:pt>
    <dgm:pt modelId="{227D4200-74D6-417E-8BEA-F3C5411B7007}" type="parTrans" cxnId="{573FE2CE-3252-494B-B768-CD4CA6EDDDD4}">
      <dgm:prSet/>
      <dgm:spPr/>
      <dgm:t>
        <a:bodyPr/>
        <a:lstStyle/>
        <a:p>
          <a:endParaRPr lang="lb-LU"/>
        </a:p>
      </dgm:t>
    </dgm:pt>
    <dgm:pt modelId="{A653B6EF-4CA9-4F1A-B1DF-43645797E121}" type="sibTrans" cxnId="{573FE2CE-3252-494B-B768-CD4CA6EDDDD4}">
      <dgm:prSet/>
      <dgm:spPr/>
      <dgm:t>
        <a:bodyPr/>
        <a:lstStyle/>
        <a:p>
          <a:endParaRPr lang="lb-LU"/>
        </a:p>
      </dgm:t>
    </dgm:pt>
    <dgm:pt modelId="{10F0CC5C-2B26-461F-B55B-CDA59A089C9A}">
      <dgm:prSet phldrT="[Text]" custT="1"/>
      <dgm:spPr/>
      <dgm:t>
        <a:bodyPr/>
        <a:lstStyle/>
        <a:p>
          <a:r>
            <a:rPr lang="fr-LU" sz="1800" dirty="0" err="1" smtClean="0"/>
            <a:t>Securitisation</a:t>
          </a:r>
          <a:r>
            <a:rPr lang="fr-LU" sz="1800" dirty="0" smtClean="0"/>
            <a:t> </a:t>
          </a:r>
          <a:r>
            <a:rPr lang="fr-LU" sz="1800" dirty="0" err="1" smtClean="0"/>
            <a:t>vehicle</a:t>
          </a:r>
          <a:r>
            <a:rPr lang="fr-LU" sz="1800" dirty="0" smtClean="0"/>
            <a:t> </a:t>
          </a:r>
          <a:r>
            <a:rPr lang="fr-LU" sz="1800" dirty="0" err="1" smtClean="0"/>
            <a:t>definition</a:t>
          </a:r>
          <a:endParaRPr lang="lb-LU" sz="1800" dirty="0"/>
        </a:p>
      </dgm:t>
    </dgm:pt>
    <dgm:pt modelId="{E45E2BFD-4349-4DF8-9E55-972C2EA48D06}" type="parTrans" cxnId="{0892C13D-B48A-4106-B51A-997BBF6C1988}">
      <dgm:prSet/>
      <dgm:spPr/>
      <dgm:t>
        <a:bodyPr/>
        <a:lstStyle/>
        <a:p>
          <a:endParaRPr lang="lb-LU"/>
        </a:p>
      </dgm:t>
    </dgm:pt>
    <dgm:pt modelId="{39D39E95-AC30-4438-B890-ABE9359EE39E}" type="sibTrans" cxnId="{0892C13D-B48A-4106-B51A-997BBF6C1988}">
      <dgm:prSet/>
      <dgm:spPr/>
      <dgm:t>
        <a:bodyPr/>
        <a:lstStyle/>
        <a:p>
          <a:endParaRPr lang="lb-LU"/>
        </a:p>
      </dgm:t>
    </dgm:pt>
    <dgm:pt modelId="{F0BA6EDE-14F0-4545-B816-6DA4030E25DA}">
      <dgm:prSet phldrT="[Text]"/>
      <dgm:spPr/>
      <dgm:t>
        <a:bodyPr/>
        <a:lstStyle/>
        <a:p>
          <a:r>
            <a:rPr lang="fr-LU" sz="1600" dirty="0" smtClean="0"/>
            <a:t>S2.14 report on stocks</a:t>
          </a:r>
          <a:endParaRPr lang="lb-LU" sz="1600" dirty="0"/>
        </a:p>
      </dgm:t>
    </dgm:pt>
    <dgm:pt modelId="{BB02478E-1A7F-44DC-BE12-B6C94C5DB7DF}" type="parTrans" cxnId="{8FEFA529-C0E4-4228-862E-F972A487AF19}">
      <dgm:prSet/>
      <dgm:spPr/>
      <dgm:t>
        <a:bodyPr/>
        <a:lstStyle/>
        <a:p>
          <a:endParaRPr lang="lb-LU"/>
        </a:p>
      </dgm:t>
    </dgm:pt>
    <dgm:pt modelId="{B644A872-39FC-4097-ADD1-685B3773E687}" type="sibTrans" cxnId="{8FEFA529-C0E4-4228-862E-F972A487AF19}">
      <dgm:prSet/>
      <dgm:spPr/>
      <dgm:t>
        <a:bodyPr/>
        <a:lstStyle/>
        <a:p>
          <a:endParaRPr lang="lb-LU"/>
        </a:p>
      </dgm:t>
    </dgm:pt>
    <dgm:pt modelId="{14F3B6D7-077E-4024-8CC6-0EBAC5F2FE56}">
      <dgm:prSet phldrT="[Text]"/>
      <dgm:spPr/>
      <dgm:t>
        <a:bodyPr/>
        <a:lstStyle/>
        <a:p>
          <a:r>
            <a:rPr lang="fr-LU" sz="1600" dirty="0" smtClean="0"/>
            <a:t>Registration of </a:t>
          </a:r>
          <a:r>
            <a:rPr lang="fr-LU" sz="1600" dirty="0" err="1" smtClean="0"/>
            <a:t>luxemburgish</a:t>
          </a:r>
          <a:r>
            <a:rPr lang="fr-LU" sz="1600" dirty="0" smtClean="0"/>
            <a:t> </a:t>
          </a:r>
          <a:r>
            <a:rPr lang="fr-LU" sz="1600" dirty="0" err="1" smtClean="0"/>
            <a:t>securitisation</a:t>
          </a:r>
          <a:r>
            <a:rPr lang="fr-LU" sz="1600" dirty="0" smtClean="0"/>
            <a:t> </a:t>
          </a:r>
          <a:r>
            <a:rPr lang="fr-LU" sz="1600" dirty="0" err="1" smtClean="0"/>
            <a:t>vehicles</a:t>
          </a:r>
          <a:endParaRPr lang="lb-LU" sz="1600" dirty="0"/>
        </a:p>
      </dgm:t>
    </dgm:pt>
    <dgm:pt modelId="{90DE5A74-785A-4AE0-912B-610B0F5E1AB1}" type="parTrans" cxnId="{B1F0ABB0-CBD9-47C6-95E7-9A6CEE1D32F4}">
      <dgm:prSet/>
      <dgm:spPr/>
      <dgm:t>
        <a:bodyPr/>
        <a:lstStyle/>
        <a:p>
          <a:endParaRPr lang="lb-LU"/>
        </a:p>
      </dgm:t>
    </dgm:pt>
    <dgm:pt modelId="{E2DBBE31-C65F-4FCD-8703-746B37906FE5}" type="sibTrans" cxnId="{B1F0ABB0-CBD9-47C6-95E7-9A6CEE1D32F4}">
      <dgm:prSet/>
      <dgm:spPr/>
      <dgm:t>
        <a:bodyPr/>
        <a:lstStyle/>
        <a:p>
          <a:endParaRPr lang="lb-LU"/>
        </a:p>
      </dgm:t>
    </dgm:pt>
    <dgm:pt modelId="{FE9614B6-28C9-44F6-8763-F1934A8D1A51}">
      <dgm:prSet phldrT="[Text]"/>
      <dgm:spPr/>
      <dgm:t>
        <a:bodyPr/>
        <a:lstStyle/>
        <a:p>
          <a:r>
            <a:rPr lang="fr-LU" sz="1600" dirty="0" smtClean="0"/>
            <a:t>S2.15 report on </a:t>
          </a:r>
          <a:r>
            <a:rPr lang="fr-LU" sz="1600" dirty="0" err="1" smtClean="0"/>
            <a:t>financial</a:t>
          </a:r>
          <a:r>
            <a:rPr lang="fr-LU" sz="1600" dirty="0" smtClean="0"/>
            <a:t> </a:t>
          </a:r>
          <a:r>
            <a:rPr lang="fr-LU" sz="1600" dirty="0" err="1" smtClean="0"/>
            <a:t>flows</a:t>
          </a:r>
          <a:r>
            <a:rPr lang="fr-LU" sz="1600" dirty="0" smtClean="0"/>
            <a:t> and </a:t>
          </a:r>
          <a:r>
            <a:rPr lang="fr-LU" sz="1600" dirty="0" err="1" smtClean="0"/>
            <a:t>write-offs</a:t>
          </a:r>
          <a:r>
            <a:rPr lang="fr-LU" sz="1600" dirty="0" smtClean="0"/>
            <a:t>/</a:t>
          </a:r>
          <a:r>
            <a:rPr lang="fr-LU" sz="1600" dirty="0" err="1" smtClean="0"/>
            <a:t>write-downs</a:t>
          </a:r>
          <a:r>
            <a:rPr lang="fr-LU" sz="1600" dirty="0" smtClean="0"/>
            <a:t> on </a:t>
          </a:r>
          <a:r>
            <a:rPr lang="fr-LU" sz="1600" dirty="0" err="1" smtClean="0"/>
            <a:t>securitised</a:t>
          </a:r>
          <a:r>
            <a:rPr lang="fr-LU" sz="1600" dirty="0" smtClean="0"/>
            <a:t> </a:t>
          </a:r>
          <a:r>
            <a:rPr lang="fr-LU" sz="1600" dirty="0" err="1" smtClean="0"/>
            <a:t>loans</a:t>
          </a:r>
          <a:endParaRPr lang="lb-LU" sz="1600" dirty="0"/>
        </a:p>
      </dgm:t>
    </dgm:pt>
    <dgm:pt modelId="{BDB2B3FA-FAE1-4DDB-8043-9EFAC522A282}" type="parTrans" cxnId="{8DBD4083-961A-4314-A329-C5852EEFDCD2}">
      <dgm:prSet/>
      <dgm:spPr/>
    </dgm:pt>
    <dgm:pt modelId="{E15AFE7D-A3A1-445A-B243-2178C0AC3611}" type="sibTrans" cxnId="{8DBD4083-961A-4314-A329-C5852EEFDCD2}">
      <dgm:prSet/>
      <dgm:spPr/>
    </dgm:pt>
    <dgm:pt modelId="{1A561C0B-2474-4050-9E84-6A3DADC13720}" type="pres">
      <dgm:prSet presAssocID="{22591F7F-FB34-4374-9689-8528FEA66A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b-LU"/>
        </a:p>
      </dgm:t>
    </dgm:pt>
    <dgm:pt modelId="{704E0DE8-89DD-4E0C-8ED7-F936376BE9D3}" type="pres">
      <dgm:prSet presAssocID="{9D0FA061-9ABE-413C-BDB3-2FAA0119EFEE}" presName="composite" presStyleCnt="0"/>
      <dgm:spPr/>
      <dgm:t>
        <a:bodyPr/>
        <a:lstStyle/>
        <a:p>
          <a:endParaRPr lang="en-US"/>
        </a:p>
      </dgm:t>
    </dgm:pt>
    <dgm:pt modelId="{610F453F-ACC0-41D9-8BAF-8ACBF6A9C5FB}" type="pres">
      <dgm:prSet presAssocID="{9D0FA061-9ABE-413C-BDB3-2FAA0119EFEE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89F69BDB-AEAC-420C-914A-A790E4156366}" type="pres">
      <dgm:prSet presAssocID="{9D0FA061-9ABE-413C-BDB3-2FAA0119EFEE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55AD701E-E498-4E7C-8D60-660741599C29}" type="pres">
      <dgm:prSet presAssocID="{B7E06352-AC0E-4596-BE14-4ECA5E428C77}" presName="sp" presStyleCnt="0"/>
      <dgm:spPr/>
      <dgm:t>
        <a:bodyPr/>
        <a:lstStyle/>
        <a:p>
          <a:endParaRPr lang="en-US"/>
        </a:p>
      </dgm:t>
    </dgm:pt>
    <dgm:pt modelId="{20B8E050-9432-413C-8290-2D674CE17C3B}" type="pres">
      <dgm:prSet presAssocID="{7E763E4F-3C83-47A5-923C-AC9007D8F1DA}" presName="composite" presStyleCnt="0"/>
      <dgm:spPr/>
      <dgm:t>
        <a:bodyPr/>
        <a:lstStyle/>
        <a:p>
          <a:endParaRPr lang="en-US"/>
        </a:p>
      </dgm:t>
    </dgm:pt>
    <dgm:pt modelId="{C375D1DB-248A-4E65-A869-CEDDA13AB92F}" type="pres">
      <dgm:prSet presAssocID="{7E763E4F-3C83-47A5-923C-AC9007D8F1DA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CAB07A65-926B-458E-A187-95C666A64AED}" type="pres">
      <dgm:prSet presAssocID="{7E763E4F-3C83-47A5-923C-AC9007D8F1DA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</dgm:ptLst>
  <dgm:cxnLst>
    <dgm:cxn modelId="{D7E2B11D-B4B6-4A4D-A4BF-B0E4387A900F}" srcId="{22591F7F-FB34-4374-9689-8528FEA66A0E}" destId="{9D0FA061-9ABE-413C-BDB3-2FAA0119EFEE}" srcOrd="0" destOrd="0" parTransId="{62A714F8-A488-4C2A-8353-8D43E243C589}" sibTransId="{B7E06352-AC0E-4596-BE14-4ECA5E428C77}"/>
    <dgm:cxn modelId="{F3959ED7-99F7-47BB-B045-27FE96001F0D}" type="presOf" srcId="{9F4FD6C9-41E9-45B8-AF8B-DD44BF32BEE6}" destId="{89F69BDB-AEAC-420C-914A-A790E4156366}" srcOrd="0" destOrd="1" presId="urn:microsoft.com/office/officeart/2005/8/layout/chevron2"/>
    <dgm:cxn modelId="{40BF7F5C-F340-4745-89E5-4E63DEE6F784}" srcId="{7E763E4F-3C83-47A5-923C-AC9007D8F1DA}" destId="{0864C862-B219-4E2A-B09B-C98DC59C11DE}" srcOrd="0" destOrd="0" parTransId="{52A78E7A-7585-49CD-92F2-7B2D6A621F2A}" sibTransId="{F6C892C7-554F-40FD-9368-4EF30E1299FB}"/>
    <dgm:cxn modelId="{72898E22-22AE-4995-9989-0E0071828B9F}" srcId="{9D0FA061-9ABE-413C-BDB3-2FAA0119EFEE}" destId="{9F4FD6C9-41E9-45B8-AF8B-DD44BF32BEE6}" srcOrd="1" destOrd="0" parTransId="{2D53473E-9696-436C-8E4C-4B0ED582E1DD}" sibTransId="{64F14212-B842-4B3C-B1F1-FC3FCAC15C50}"/>
    <dgm:cxn modelId="{3E0759A9-262D-4D65-98CC-90DB09238957}" type="presOf" srcId="{22591F7F-FB34-4374-9689-8528FEA66A0E}" destId="{1A561C0B-2474-4050-9E84-6A3DADC13720}" srcOrd="0" destOrd="0" presId="urn:microsoft.com/office/officeart/2005/8/layout/chevron2"/>
    <dgm:cxn modelId="{A94F67B6-6E19-4068-AFFF-410C17CD1627}" type="presOf" srcId="{D991B14A-2508-4CD9-B866-90C3059A1C20}" destId="{89F69BDB-AEAC-420C-914A-A790E4156366}" srcOrd="0" destOrd="2" presId="urn:microsoft.com/office/officeart/2005/8/layout/chevron2"/>
    <dgm:cxn modelId="{ADB33467-AA26-4534-9CBC-C968E87ADE11}" type="presOf" srcId="{FE9614B6-28C9-44F6-8763-F1934A8D1A51}" destId="{CAB07A65-926B-458E-A187-95C666A64AED}" srcOrd="0" destOrd="3" presId="urn:microsoft.com/office/officeart/2005/8/layout/chevron2"/>
    <dgm:cxn modelId="{36754CDB-9DAF-4F1B-B308-8D08A37BC008}" type="presOf" srcId="{14F3B6D7-077E-4024-8CC6-0EBAC5F2FE56}" destId="{CAB07A65-926B-458E-A187-95C666A64AED}" srcOrd="0" destOrd="1" presId="urn:microsoft.com/office/officeart/2005/8/layout/chevron2"/>
    <dgm:cxn modelId="{09A343F4-529B-4DBC-9F2C-0320BD56E4BA}" type="presOf" srcId="{9D0FA061-9ABE-413C-BDB3-2FAA0119EFEE}" destId="{610F453F-ACC0-41D9-8BAF-8ACBF6A9C5FB}" srcOrd="0" destOrd="0" presId="urn:microsoft.com/office/officeart/2005/8/layout/chevron2"/>
    <dgm:cxn modelId="{B1F0ABB0-CBD9-47C6-95E7-9A6CEE1D32F4}" srcId="{0864C862-B219-4E2A-B09B-C98DC59C11DE}" destId="{14F3B6D7-077E-4024-8CC6-0EBAC5F2FE56}" srcOrd="0" destOrd="0" parTransId="{90DE5A74-785A-4AE0-912B-610B0F5E1AB1}" sibTransId="{E2DBBE31-C65F-4FCD-8703-746B37906FE5}"/>
    <dgm:cxn modelId="{86D6CC67-D82C-4106-BE28-F0515FC66BEC}" srcId="{22591F7F-FB34-4374-9689-8528FEA66A0E}" destId="{7E763E4F-3C83-47A5-923C-AC9007D8F1DA}" srcOrd="1" destOrd="0" parTransId="{F4A11B0F-229A-4DC4-B25F-9F30B2B03940}" sibTransId="{45AAB021-0B33-4D28-B636-CE32645ED8A2}"/>
    <dgm:cxn modelId="{DED33E08-B1A9-47FA-8919-F5F8C07BB1EF}" srcId="{7E763E4F-3C83-47A5-923C-AC9007D8F1DA}" destId="{17931EAE-AF89-41BA-9FA0-6D329E2CAE41}" srcOrd="1" destOrd="0" parTransId="{7F1E7430-D3F4-4990-B084-46A72A27E4AA}" sibTransId="{DF730D12-34B8-4CA7-84E5-11C8C5A656AB}"/>
    <dgm:cxn modelId="{416D2111-F0D5-4B4A-883E-6866D326B311}" type="presOf" srcId="{7E763E4F-3C83-47A5-923C-AC9007D8F1DA}" destId="{C375D1DB-248A-4E65-A869-CEDDA13AB92F}" srcOrd="0" destOrd="0" presId="urn:microsoft.com/office/officeart/2005/8/layout/chevron2"/>
    <dgm:cxn modelId="{B1FD0469-63ED-4555-82E9-237C4393D392}" type="presOf" srcId="{10F0CC5C-2B26-461F-B55B-CDA59A089C9A}" destId="{89F69BDB-AEAC-420C-914A-A790E4156366}" srcOrd="0" destOrd="0" presId="urn:microsoft.com/office/officeart/2005/8/layout/chevron2"/>
    <dgm:cxn modelId="{5E106680-612F-417F-AA7A-3CB2A523B243}" type="presOf" srcId="{17931EAE-AF89-41BA-9FA0-6D329E2CAE41}" destId="{CAB07A65-926B-458E-A187-95C666A64AED}" srcOrd="0" destOrd="4" presId="urn:microsoft.com/office/officeart/2005/8/layout/chevron2"/>
    <dgm:cxn modelId="{52BEF449-A161-495A-85D0-A049039AAB9F}" type="presOf" srcId="{158EC63E-7520-462B-893A-49000943231A}" destId="{89F69BDB-AEAC-420C-914A-A790E4156366}" srcOrd="0" destOrd="3" presId="urn:microsoft.com/office/officeart/2005/8/layout/chevron2"/>
    <dgm:cxn modelId="{573FE2CE-3252-494B-B768-CD4CA6EDDDD4}" srcId="{9D0FA061-9ABE-413C-BDB3-2FAA0119EFEE}" destId="{D991B14A-2508-4CD9-B866-90C3059A1C20}" srcOrd="2" destOrd="0" parTransId="{227D4200-74D6-417E-8BEA-F3C5411B7007}" sibTransId="{A653B6EF-4CA9-4F1A-B1DF-43645797E121}"/>
    <dgm:cxn modelId="{4E0E467F-6BF1-4132-B578-34DCD6E3A949}" type="presOf" srcId="{0864C862-B219-4E2A-B09B-C98DC59C11DE}" destId="{CAB07A65-926B-458E-A187-95C666A64AED}" srcOrd="0" destOrd="0" presId="urn:microsoft.com/office/officeart/2005/8/layout/chevron2"/>
    <dgm:cxn modelId="{0892C13D-B48A-4106-B51A-997BBF6C1988}" srcId="{9D0FA061-9ABE-413C-BDB3-2FAA0119EFEE}" destId="{10F0CC5C-2B26-461F-B55B-CDA59A089C9A}" srcOrd="0" destOrd="0" parTransId="{E45E2BFD-4349-4DF8-9E55-972C2EA48D06}" sibTransId="{39D39E95-AC30-4438-B890-ABE9359EE39E}"/>
    <dgm:cxn modelId="{181FFE75-38F7-4DD8-97B4-49529023B1D2}" type="presOf" srcId="{F0BA6EDE-14F0-4545-B816-6DA4030E25DA}" destId="{CAB07A65-926B-458E-A187-95C666A64AED}" srcOrd="0" destOrd="2" presId="urn:microsoft.com/office/officeart/2005/8/layout/chevron2"/>
    <dgm:cxn modelId="{8901C522-36F6-4F29-BF43-BA0A81C8F6FD}" type="presOf" srcId="{D6C3FBCA-4F1E-43C0-BDA7-7AFB0D534A14}" destId="{89F69BDB-AEAC-420C-914A-A790E4156366}" srcOrd="0" destOrd="4" presId="urn:microsoft.com/office/officeart/2005/8/layout/chevron2"/>
    <dgm:cxn modelId="{8DBD4083-961A-4314-A329-C5852EEFDCD2}" srcId="{0864C862-B219-4E2A-B09B-C98DC59C11DE}" destId="{FE9614B6-28C9-44F6-8763-F1934A8D1A51}" srcOrd="2" destOrd="0" parTransId="{BDB2B3FA-FAE1-4DDB-8043-9EFAC522A282}" sibTransId="{E15AFE7D-A3A1-445A-B243-2178C0AC3611}"/>
    <dgm:cxn modelId="{791C2D13-7628-4F24-8B13-0BFD17E60D97}" srcId="{D991B14A-2508-4CD9-B866-90C3059A1C20}" destId="{158EC63E-7520-462B-893A-49000943231A}" srcOrd="0" destOrd="0" parTransId="{B7D3B70B-EC9E-4D54-B027-1310A5EBEB2A}" sibTransId="{844B4069-29F6-4FC3-82F1-00466B40E60D}"/>
    <dgm:cxn modelId="{3313F0AC-FAEE-4407-A5CD-D4955220A902}" srcId="{D991B14A-2508-4CD9-B866-90C3059A1C20}" destId="{D6C3FBCA-4F1E-43C0-BDA7-7AFB0D534A14}" srcOrd="1" destOrd="0" parTransId="{75CD6A04-C022-434F-8502-ED2C1F92FCD7}" sibTransId="{3E4495BE-ED05-4A60-96B5-B76285E25EE7}"/>
    <dgm:cxn modelId="{8FEFA529-C0E4-4228-862E-F972A487AF19}" srcId="{0864C862-B219-4E2A-B09B-C98DC59C11DE}" destId="{F0BA6EDE-14F0-4545-B816-6DA4030E25DA}" srcOrd="1" destOrd="0" parTransId="{BB02478E-1A7F-44DC-BE12-B6C94C5DB7DF}" sibTransId="{B644A872-39FC-4097-ADD1-685B3773E687}"/>
    <dgm:cxn modelId="{5F0B09ED-521C-47D7-98CA-4CD958209D0C}" type="presParOf" srcId="{1A561C0B-2474-4050-9E84-6A3DADC13720}" destId="{704E0DE8-89DD-4E0C-8ED7-F936376BE9D3}" srcOrd="0" destOrd="0" presId="urn:microsoft.com/office/officeart/2005/8/layout/chevron2"/>
    <dgm:cxn modelId="{B1B91995-D2E8-4937-B75A-17BE4BBBB679}" type="presParOf" srcId="{704E0DE8-89DD-4E0C-8ED7-F936376BE9D3}" destId="{610F453F-ACC0-41D9-8BAF-8ACBF6A9C5FB}" srcOrd="0" destOrd="0" presId="urn:microsoft.com/office/officeart/2005/8/layout/chevron2"/>
    <dgm:cxn modelId="{2575E0FE-3448-4B1E-804B-B82A9012A099}" type="presParOf" srcId="{704E0DE8-89DD-4E0C-8ED7-F936376BE9D3}" destId="{89F69BDB-AEAC-420C-914A-A790E4156366}" srcOrd="1" destOrd="0" presId="urn:microsoft.com/office/officeart/2005/8/layout/chevron2"/>
    <dgm:cxn modelId="{EBA5063B-A674-4FE0-9C73-2B8E7D6CEC65}" type="presParOf" srcId="{1A561C0B-2474-4050-9E84-6A3DADC13720}" destId="{55AD701E-E498-4E7C-8D60-660741599C29}" srcOrd="1" destOrd="0" presId="urn:microsoft.com/office/officeart/2005/8/layout/chevron2"/>
    <dgm:cxn modelId="{1863AC36-71D3-481D-9C05-F25DDB89319A}" type="presParOf" srcId="{1A561C0B-2474-4050-9E84-6A3DADC13720}" destId="{20B8E050-9432-413C-8290-2D674CE17C3B}" srcOrd="2" destOrd="0" presId="urn:microsoft.com/office/officeart/2005/8/layout/chevron2"/>
    <dgm:cxn modelId="{6E4548BF-CC76-48A1-8EF9-15742FB2ED04}" type="presParOf" srcId="{20B8E050-9432-413C-8290-2D674CE17C3B}" destId="{C375D1DB-248A-4E65-A869-CEDDA13AB92F}" srcOrd="0" destOrd="0" presId="urn:microsoft.com/office/officeart/2005/8/layout/chevron2"/>
    <dgm:cxn modelId="{E1367D1D-A043-47D5-A57C-82A5B4008D62}" type="presParOf" srcId="{20B8E050-9432-413C-8290-2D674CE17C3B}" destId="{CAB07A65-926B-458E-A187-95C666A64AE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2591F7F-FB34-4374-9689-8528FEA66A0E}" type="doc">
      <dgm:prSet loTypeId="urn:microsoft.com/office/officeart/2005/8/layout/chevron2" loCatId="list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lb-LU"/>
        </a:p>
      </dgm:t>
    </dgm:pt>
    <dgm:pt modelId="{9D0FA061-9ABE-413C-BDB3-2FAA0119EFEE}">
      <dgm:prSet phldrT="[Text]"/>
      <dgm:spPr/>
      <dgm:t>
        <a:bodyPr/>
        <a:lstStyle/>
        <a:p>
          <a:r>
            <a:rPr lang="fr-LU" dirty="0" err="1" smtClean="0"/>
            <a:t>Regulation</a:t>
          </a:r>
          <a:r>
            <a:rPr lang="fr-LU" dirty="0" smtClean="0"/>
            <a:t> ECB/2012/24</a:t>
          </a:r>
          <a:endParaRPr lang="lb-LU" dirty="0"/>
        </a:p>
      </dgm:t>
    </dgm:pt>
    <dgm:pt modelId="{62A714F8-A488-4C2A-8353-8D43E243C589}" type="parTrans" cxnId="{D7E2B11D-B4B6-4A4D-A4BF-B0E4387A900F}">
      <dgm:prSet/>
      <dgm:spPr/>
      <dgm:t>
        <a:bodyPr/>
        <a:lstStyle/>
        <a:p>
          <a:endParaRPr lang="lb-LU"/>
        </a:p>
      </dgm:t>
    </dgm:pt>
    <dgm:pt modelId="{B7E06352-AC0E-4596-BE14-4ECA5E428C77}" type="sibTrans" cxnId="{D7E2B11D-B4B6-4A4D-A4BF-B0E4387A900F}">
      <dgm:prSet/>
      <dgm:spPr/>
      <dgm:t>
        <a:bodyPr/>
        <a:lstStyle/>
        <a:p>
          <a:endParaRPr lang="lb-LU"/>
        </a:p>
      </dgm:t>
    </dgm:pt>
    <dgm:pt modelId="{7E763E4F-3C83-47A5-923C-AC9007D8F1DA}">
      <dgm:prSet phldrT="[Text]"/>
      <dgm:spPr/>
      <dgm:t>
        <a:bodyPr/>
        <a:lstStyle/>
        <a:p>
          <a:r>
            <a:rPr lang="fr-LU" dirty="0" smtClean="0"/>
            <a:t>BCL </a:t>
          </a:r>
          <a:r>
            <a:rPr lang="fr-LU" dirty="0" err="1" smtClean="0"/>
            <a:t>Circular</a:t>
          </a:r>
          <a:r>
            <a:rPr lang="fr-LU" dirty="0" smtClean="0"/>
            <a:t> 2013/232</a:t>
          </a:r>
          <a:endParaRPr lang="lb-LU" dirty="0"/>
        </a:p>
      </dgm:t>
    </dgm:pt>
    <dgm:pt modelId="{F4A11B0F-229A-4DC4-B25F-9F30B2B03940}" type="parTrans" cxnId="{86D6CC67-D82C-4106-BE28-F0515FC66BEC}">
      <dgm:prSet/>
      <dgm:spPr/>
      <dgm:t>
        <a:bodyPr/>
        <a:lstStyle/>
        <a:p>
          <a:endParaRPr lang="lb-LU"/>
        </a:p>
      </dgm:t>
    </dgm:pt>
    <dgm:pt modelId="{45AAB021-0B33-4D28-B636-CE32645ED8A2}" type="sibTrans" cxnId="{86D6CC67-D82C-4106-BE28-F0515FC66BEC}">
      <dgm:prSet/>
      <dgm:spPr/>
      <dgm:t>
        <a:bodyPr/>
        <a:lstStyle/>
        <a:p>
          <a:endParaRPr lang="lb-LU"/>
        </a:p>
      </dgm:t>
    </dgm:pt>
    <dgm:pt modelId="{0864C862-B219-4E2A-B09B-C98DC59C11DE}">
      <dgm:prSet phldrT="[Text]" custT="1"/>
      <dgm:spPr/>
      <dgm:t>
        <a:bodyPr/>
        <a:lstStyle/>
        <a:p>
          <a:r>
            <a:rPr lang="fr-LU" sz="1800" dirty="0" smtClean="0"/>
            <a:t>Introduction of a </a:t>
          </a:r>
          <a:r>
            <a:rPr lang="fr-LU" sz="1800" dirty="0" err="1" smtClean="0"/>
            <a:t>security</a:t>
          </a:r>
          <a:r>
            <a:rPr lang="fr-LU" sz="1800" dirty="0" smtClean="0"/>
            <a:t> by </a:t>
          </a:r>
          <a:r>
            <a:rPr lang="fr-LU" sz="1800" dirty="0" err="1" smtClean="0"/>
            <a:t>security</a:t>
          </a:r>
          <a:r>
            <a:rPr lang="fr-LU" sz="1800" dirty="0" smtClean="0"/>
            <a:t> report (SBS)</a:t>
          </a:r>
          <a:endParaRPr lang="lb-LU" sz="1800" dirty="0"/>
        </a:p>
      </dgm:t>
    </dgm:pt>
    <dgm:pt modelId="{52A78E7A-7585-49CD-92F2-7B2D6A621F2A}" type="parTrans" cxnId="{40BF7F5C-F340-4745-89E5-4E63DEE6F784}">
      <dgm:prSet/>
      <dgm:spPr/>
      <dgm:t>
        <a:bodyPr/>
        <a:lstStyle/>
        <a:p>
          <a:endParaRPr lang="lb-LU"/>
        </a:p>
      </dgm:t>
    </dgm:pt>
    <dgm:pt modelId="{F6C892C7-554F-40FD-9368-4EF30E1299FB}" type="sibTrans" cxnId="{40BF7F5C-F340-4745-89E5-4E63DEE6F784}">
      <dgm:prSet/>
      <dgm:spPr/>
      <dgm:t>
        <a:bodyPr/>
        <a:lstStyle/>
        <a:p>
          <a:endParaRPr lang="lb-LU"/>
        </a:p>
      </dgm:t>
    </dgm:pt>
    <dgm:pt modelId="{17931EAE-AF89-41BA-9FA0-6D329E2CAE41}">
      <dgm:prSet phldrT="[Text]" custT="1"/>
      <dgm:spPr/>
      <dgm:t>
        <a:bodyPr/>
        <a:lstStyle/>
        <a:p>
          <a:r>
            <a:rPr lang="fr-LU" sz="1800" dirty="0" smtClean="0"/>
            <a:t>Enter </a:t>
          </a:r>
          <a:r>
            <a:rPr lang="fr-LU" sz="1800" dirty="0" err="1" smtClean="0"/>
            <a:t>into</a:t>
          </a:r>
          <a:r>
            <a:rPr lang="fr-LU" sz="1800" dirty="0" smtClean="0"/>
            <a:t> force: data as at 31/12/2013</a:t>
          </a:r>
          <a:endParaRPr lang="lb-LU" sz="1800" dirty="0"/>
        </a:p>
      </dgm:t>
    </dgm:pt>
    <dgm:pt modelId="{7F1E7430-D3F4-4990-B084-46A72A27E4AA}" type="parTrans" cxnId="{DED33E08-B1A9-47FA-8919-F5F8C07BB1EF}">
      <dgm:prSet/>
      <dgm:spPr/>
      <dgm:t>
        <a:bodyPr/>
        <a:lstStyle/>
        <a:p>
          <a:endParaRPr lang="lb-LU"/>
        </a:p>
      </dgm:t>
    </dgm:pt>
    <dgm:pt modelId="{DF730D12-34B8-4CA7-84E5-11C8C5A656AB}" type="sibTrans" cxnId="{DED33E08-B1A9-47FA-8919-F5F8C07BB1EF}">
      <dgm:prSet/>
      <dgm:spPr/>
      <dgm:t>
        <a:bodyPr/>
        <a:lstStyle/>
        <a:p>
          <a:endParaRPr lang="lb-LU"/>
        </a:p>
      </dgm:t>
    </dgm:pt>
    <dgm:pt modelId="{10F0CC5C-2B26-461F-B55B-CDA59A089C9A}">
      <dgm:prSet phldrT="[Text]" custT="1"/>
      <dgm:spPr/>
      <dgm:t>
        <a:bodyPr/>
        <a:lstStyle/>
        <a:p>
          <a:r>
            <a:rPr lang="fr-LU" sz="1800" dirty="0" err="1" smtClean="0"/>
            <a:t>Statistics</a:t>
          </a:r>
          <a:r>
            <a:rPr lang="fr-LU" sz="1800" dirty="0" smtClean="0"/>
            <a:t> on holdings of </a:t>
          </a:r>
          <a:r>
            <a:rPr lang="fr-LU" sz="1800" dirty="0" err="1" smtClean="0"/>
            <a:t>securities</a:t>
          </a:r>
          <a:r>
            <a:rPr lang="fr-LU" sz="1800" dirty="0" smtClean="0"/>
            <a:t> </a:t>
          </a:r>
          <a:r>
            <a:rPr lang="fr-LU" sz="1800" dirty="0" err="1" smtClean="0"/>
            <a:t>with</a:t>
          </a:r>
          <a:r>
            <a:rPr lang="fr-LU" sz="1800" dirty="0" smtClean="0"/>
            <a:t> an ISIN code</a:t>
          </a:r>
          <a:endParaRPr lang="lb-LU" sz="1800" dirty="0"/>
        </a:p>
      </dgm:t>
    </dgm:pt>
    <dgm:pt modelId="{E45E2BFD-4349-4DF8-9E55-972C2EA48D06}" type="parTrans" cxnId="{0892C13D-B48A-4106-B51A-997BBF6C1988}">
      <dgm:prSet/>
      <dgm:spPr/>
      <dgm:t>
        <a:bodyPr/>
        <a:lstStyle/>
        <a:p>
          <a:endParaRPr lang="lb-LU"/>
        </a:p>
      </dgm:t>
    </dgm:pt>
    <dgm:pt modelId="{39D39E95-AC30-4438-B890-ABE9359EE39E}" type="sibTrans" cxnId="{0892C13D-B48A-4106-B51A-997BBF6C1988}">
      <dgm:prSet/>
      <dgm:spPr/>
      <dgm:t>
        <a:bodyPr/>
        <a:lstStyle/>
        <a:p>
          <a:endParaRPr lang="lb-LU"/>
        </a:p>
      </dgm:t>
    </dgm:pt>
    <dgm:pt modelId="{F0BA6EDE-14F0-4545-B816-6DA4030E25DA}">
      <dgm:prSet phldrT="[Text]" custT="1"/>
      <dgm:spPr/>
      <dgm:t>
        <a:bodyPr/>
        <a:lstStyle/>
        <a:p>
          <a:r>
            <a:rPr lang="fr-LU" sz="1600" dirty="0" smtClean="0"/>
            <a:t>Listing of </a:t>
          </a:r>
          <a:r>
            <a:rPr lang="fr-LU" sz="1600" dirty="0" err="1" smtClean="0"/>
            <a:t>shares</a:t>
          </a:r>
          <a:r>
            <a:rPr lang="fr-LU" sz="1600" dirty="0" smtClean="0"/>
            <a:t> and </a:t>
          </a:r>
          <a:r>
            <a:rPr lang="fr-LU" sz="1600" dirty="0" err="1" smtClean="0"/>
            <a:t>units</a:t>
          </a:r>
          <a:r>
            <a:rPr lang="fr-LU" sz="1600" dirty="0" smtClean="0"/>
            <a:t> and/or </a:t>
          </a:r>
          <a:r>
            <a:rPr lang="fr-LU" sz="1600" dirty="0" err="1" smtClean="0"/>
            <a:t>debt-securities</a:t>
          </a:r>
          <a:r>
            <a:rPr lang="fr-LU" sz="1600" dirty="0" smtClean="0"/>
            <a:t> </a:t>
          </a:r>
          <a:r>
            <a:rPr lang="fr-LU" sz="1600" dirty="0" err="1" smtClean="0"/>
            <a:t>held</a:t>
          </a:r>
          <a:r>
            <a:rPr lang="fr-LU" sz="1600" dirty="0" smtClean="0"/>
            <a:t> and/or </a:t>
          </a:r>
          <a:r>
            <a:rPr lang="fr-LU" sz="1600" dirty="0" err="1" smtClean="0"/>
            <a:t>issued</a:t>
          </a:r>
          <a:endParaRPr lang="lb-LU" sz="1600" dirty="0"/>
        </a:p>
      </dgm:t>
    </dgm:pt>
    <dgm:pt modelId="{BB02478E-1A7F-44DC-BE12-B6C94C5DB7DF}" type="parTrans" cxnId="{8FEFA529-C0E4-4228-862E-F972A487AF19}">
      <dgm:prSet/>
      <dgm:spPr/>
      <dgm:t>
        <a:bodyPr/>
        <a:lstStyle/>
        <a:p>
          <a:endParaRPr lang="lb-LU"/>
        </a:p>
      </dgm:t>
    </dgm:pt>
    <dgm:pt modelId="{B644A872-39FC-4097-ADD1-685B3773E687}" type="sibTrans" cxnId="{8FEFA529-C0E4-4228-862E-F972A487AF19}">
      <dgm:prSet/>
      <dgm:spPr/>
      <dgm:t>
        <a:bodyPr/>
        <a:lstStyle/>
        <a:p>
          <a:endParaRPr lang="lb-LU"/>
        </a:p>
      </dgm:t>
    </dgm:pt>
    <dgm:pt modelId="{538DC178-8195-48B9-BB7D-BD929FD003DC}">
      <dgm:prSet phldrT="[Text]" custT="1"/>
      <dgm:spPr/>
      <dgm:t>
        <a:bodyPr/>
        <a:lstStyle/>
        <a:p>
          <a:r>
            <a:rPr lang="fr-LU" sz="1800" dirty="0" err="1" smtClean="0"/>
            <a:t>Frequency</a:t>
          </a:r>
          <a:r>
            <a:rPr lang="fr-LU" sz="1800" dirty="0" smtClean="0"/>
            <a:t>: </a:t>
          </a:r>
          <a:r>
            <a:rPr lang="fr-LU" sz="1800" dirty="0" err="1" smtClean="0"/>
            <a:t>monthly</a:t>
          </a:r>
          <a:endParaRPr lang="lb-LU" sz="1800" dirty="0"/>
        </a:p>
      </dgm:t>
    </dgm:pt>
    <dgm:pt modelId="{7F4DEEED-B724-4F01-92EC-FB69FFF33EF3}" type="parTrans" cxnId="{5E24498D-4085-48A1-8679-B2EAA4346A22}">
      <dgm:prSet/>
      <dgm:spPr/>
      <dgm:t>
        <a:bodyPr/>
        <a:lstStyle/>
        <a:p>
          <a:endParaRPr lang="lb-LU"/>
        </a:p>
      </dgm:t>
    </dgm:pt>
    <dgm:pt modelId="{3525DBD7-D98E-420A-A281-5E9FCE5550A3}" type="sibTrans" cxnId="{5E24498D-4085-48A1-8679-B2EAA4346A22}">
      <dgm:prSet/>
      <dgm:spPr/>
      <dgm:t>
        <a:bodyPr/>
        <a:lstStyle/>
        <a:p>
          <a:endParaRPr lang="lb-LU"/>
        </a:p>
      </dgm:t>
    </dgm:pt>
    <dgm:pt modelId="{1A561C0B-2474-4050-9E84-6A3DADC13720}" type="pres">
      <dgm:prSet presAssocID="{22591F7F-FB34-4374-9689-8528FEA66A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b-LU"/>
        </a:p>
      </dgm:t>
    </dgm:pt>
    <dgm:pt modelId="{704E0DE8-89DD-4E0C-8ED7-F936376BE9D3}" type="pres">
      <dgm:prSet presAssocID="{9D0FA061-9ABE-413C-BDB3-2FAA0119EFEE}" presName="composite" presStyleCnt="0"/>
      <dgm:spPr/>
      <dgm:t>
        <a:bodyPr/>
        <a:lstStyle/>
        <a:p>
          <a:endParaRPr lang="en-US"/>
        </a:p>
      </dgm:t>
    </dgm:pt>
    <dgm:pt modelId="{610F453F-ACC0-41D9-8BAF-8ACBF6A9C5FB}" type="pres">
      <dgm:prSet presAssocID="{9D0FA061-9ABE-413C-BDB3-2FAA0119EFEE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89F69BDB-AEAC-420C-914A-A790E4156366}" type="pres">
      <dgm:prSet presAssocID="{9D0FA061-9ABE-413C-BDB3-2FAA0119EFEE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55AD701E-E498-4E7C-8D60-660741599C29}" type="pres">
      <dgm:prSet presAssocID="{B7E06352-AC0E-4596-BE14-4ECA5E428C77}" presName="sp" presStyleCnt="0"/>
      <dgm:spPr/>
      <dgm:t>
        <a:bodyPr/>
        <a:lstStyle/>
        <a:p>
          <a:endParaRPr lang="en-US"/>
        </a:p>
      </dgm:t>
    </dgm:pt>
    <dgm:pt modelId="{20B8E050-9432-413C-8290-2D674CE17C3B}" type="pres">
      <dgm:prSet presAssocID="{7E763E4F-3C83-47A5-923C-AC9007D8F1DA}" presName="composite" presStyleCnt="0"/>
      <dgm:spPr/>
      <dgm:t>
        <a:bodyPr/>
        <a:lstStyle/>
        <a:p>
          <a:endParaRPr lang="en-US"/>
        </a:p>
      </dgm:t>
    </dgm:pt>
    <dgm:pt modelId="{C375D1DB-248A-4E65-A869-CEDDA13AB92F}" type="pres">
      <dgm:prSet presAssocID="{7E763E4F-3C83-47A5-923C-AC9007D8F1DA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CAB07A65-926B-458E-A187-95C666A64AED}" type="pres">
      <dgm:prSet presAssocID="{7E763E4F-3C83-47A5-923C-AC9007D8F1DA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</dgm:ptLst>
  <dgm:cxnLst>
    <dgm:cxn modelId="{29ECECCA-D2DC-4EC0-A73A-77BACA5B6A90}" type="presOf" srcId="{F0BA6EDE-14F0-4545-B816-6DA4030E25DA}" destId="{CAB07A65-926B-458E-A187-95C666A64AED}" srcOrd="0" destOrd="1" presId="urn:microsoft.com/office/officeart/2005/8/layout/chevron2"/>
    <dgm:cxn modelId="{63AEA886-3861-4DB3-913F-B0477BA0887C}" type="presOf" srcId="{538DC178-8195-48B9-BB7D-BD929FD003DC}" destId="{CAB07A65-926B-458E-A187-95C666A64AED}" srcOrd="0" destOrd="2" presId="urn:microsoft.com/office/officeart/2005/8/layout/chevron2"/>
    <dgm:cxn modelId="{5E24498D-4085-48A1-8679-B2EAA4346A22}" srcId="{7E763E4F-3C83-47A5-923C-AC9007D8F1DA}" destId="{538DC178-8195-48B9-BB7D-BD929FD003DC}" srcOrd="1" destOrd="0" parTransId="{7F4DEEED-B724-4F01-92EC-FB69FFF33EF3}" sibTransId="{3525DBD7-D98E-420A-A281-5E9FCE5550A3}"/>
    <dgm:cxn modelId="{86D6CC67-D82C-4106-BE28-F0515FC66BEC}" srcId="{22591F7F-FB34-4374-9689-8528FEA66A0E}" destId="{7E763E4F-3C83-47A5-923C-AC9007D8F1DA}" srcOrd="1" destOrd="0" parTransId="{F4A11B0F-229A-4DC4-B25F-9F30B2B03940}" sibTransId="{45AAB021-0B33-4D28-B636-CE32645ED8A2}"/>
    <dgm:cxn modelId="{583AD1CC-245C-4251-B4CF-3A8F016E0301}" type="presOf" srcId="{0864C862-B219-4E2A-B09B-C98DC59C11DE}" destId="{CAB07A65-926B-458E-A187-95C666A64AED}" srcOrd="0" destOrd="0" presId="urn:microsoft.com/office/officeart/2005/8/layout/chevron2"/>
    <dgm:cxn modelId="{D7E2B11D-B4B6-4A4D-A4BF-B0E4387A900F}" srcId="{22591F7F-FB34-4374-9689-8528FEA66A0E}" destId="{9D0FA061-9ABE-413C-BDB3-2FAA0119EFEE}" srcOrd="0" destOrd="0" parTransId="{62A714F8-A488-4C2A-8353-8D43E243C589}" sibTransId="{B7E06352-AC0E-4596-BE14-4ECA5E428C77}"/>
    <dgm:cxn modelId="{D53BF840-BE17-425C-89AB-F2C70F0CF8F8}" type="presOf" srcId="{7E763E4F-3C83-47A5-923C-AC9007D8F1DA}" destId="{C375D1DB-248A-4E65-A869-CEDDA13AB92F}" srcOrd="0" destOrd="0" presId="urn:microsoft.com/office/officeart/2005/8/layout/chevron2"/>
    <dgm:cxn modelId="{69D34F32-BE54-4A29-AC9F-A28E6A9B59DF}" type="presOf" srcId="{22591F7F-FB34-4374-9689-8528FEA66A0E}" destId="{1A561C0B-2474-4050-9E84-6A3DADC13720}" srcOrd="0" destOrd="0" presId="urn:microsoft.com/office/officeart/2005/8/layout/chevron2"/>
    <dgm:cxn modelId="{14822182-5AD2-47D0-A6DA-EC91611229D7}" type="presOf" srcId="{17931EAE-AF89-41BA-9FA0-6D329E2CAE41}" destId="{CAB07A65-926B-458E-A187-95C666A64AED}" srcOrd="0" destOrd="3" presId="urn:microsoft.com/office/officeart/2005/8/layout/chevron2"/>
    <dgm:cxn modelId="{0892C13D-B48A-4106-B51A-997BBF6C1988}" srcId="{9D0FA061-9ABE-413C-BDB3-2FAA0119EFEE}" destId="{10F0CC5C-2B26-461F-B55B-CDA59A089C9A}" srcOrd="0" destOrd="0" parTransId="{E45E2BFD-4349-4DF8-9E55-972C2EA48D06}" sibTransId="{39D39E95-AC30-4438-B890-ABE9359EE39E}"/>
    <dgm:cxn modelId="{0F099A49-C2C7-4156-AB05-7D6AF61F1A28}" type="presOf" srcId="{10F0CC5C-2B26-461F-B55B-CDA59A089C9A}" destId="{89F69BDB-AEAC-420C-914A-A790E4156366}" srcOrd="0" destOrd="0" presId="urn:microsoft.com/office/officeart/2005/8/layout/chevron2"/>
    <dgm:cxn modelId="{40BF7F5C-F340-4745-89E5-4E63DEE6F784}" srcId="{7E763E4F-3C83-47A5-923C-AC9007D8F1DA}" destId="{0864C862-B219-4E2A-B09B-C98DC59C11DE}" srcOrd="0" destOrd="0" parTransId="{52A78E7A-7585-49CD-92F2-7B2D6A621F2A}" sibTransId="{F6C892C7-554F-40FD-9368-4EF30E1299FB}"/>
    <dgm:cxn modelId="{26343034-E6D8-4B10-998F-62C88D5AB60A}" type="presOf" srcId="{9D0FA061-9ABE-413C-BDB3-2FAA0119EFEE}" destId="{610F453F-ACC0-41D9-8BAF-8ACBF6A9C5FB}" srcOrd="0" destOrd="0" presId="urn:microsoft.com/office/officeart/2005/8/layout/chevron2"/>
    <dgm:cxn modelId="{DED33E08-B1A9-47FA-8919-F5F8C07BB1EF}" srcId="{7E763E4F-3C83-47A5-923C-AC9007D8F1DA}" destId="{17931EAE-AF89-41BA-9FA0-6D329E2CAE41}" srcOrd="2" destOrd="0" parTransId="{7F1E7430-D3F4-4990-B084-46A72A27E4AA}" sibTransId="{DF730D12-34B8-4CA7-84E5-11C8C5A656AB}"/>
    <dgm:cxn modelId="{8FEFA529-C0E4-4228-862E-F972A487AF19}" srcId="{0864C862-B219-4E2A-B09B-C98DC59C11DE}" destId="{F0BA6EDE-14F0-4545-B816-6DA4030E25DA}" srcOrd="0" destOrd="0" parTransId="{BB02478E-1A7F-44DC-BE12-B6C94C5DB7DF}" sibTransId="{B644A872-39FC-4097-ADD1-685B3773E687}"/>
    <dgm:cxn modelId="{7DB8304A-8724-4368-916E-7DD632696E0F}" type="presParOf" srcId="{1A561C0B-2474-4050-9E84-6A3DADC13720}" destId="{704E0DE8-89DD-4E0C-8ED7-F936376BE9D3}" srcOrd="0" destOrd="0" presId="urn:microsoft.com/office/officeart/2005/8/layout/chevron2"/>
    <dgm:cxn modelId="{DF82C65A-4E2F-428D-B2D8-CD801812DF5B}" type="presParOf" srcId="{704E0DE8-89DD-4E0C-8ED7-F936376BE9D3}" destId="{610F453F-ACC0-41D9-8BAF-8ACBF6A9C5FB}" srcOrd="0" destOrd="0" presId="urn:microsoft.com/office/officeart/2005/8/layout/chevron2"/>
    <dgm:cxn modelId="{78DF7426-DD68-4261-8EE6-AE856ECC953E}" type="presParOf" srcId="{704E0DE8-89DD-4E0C-8ED7-F936376BE9D3}" destId="{89F69BDB-AEAC-420C-914A-A790E4156366}" srcOrd="1" destOrd="0" presId="urn:microsoft.com/office/officeart/2005/8/layout/chevron2"/>
    <dgm:cxn modelId="{786C13AF-DE48-4B0F-9B76-B21D3186DF42}" type="presParOf" srcId="{1A561C0B-2474-4050-9E84-6A3DADC13720}" destId="{55AD701E-E498-4E7C-8D60-660741599C29}" srcOrd="1" destOrd="0" presId="urn:microsoft.com/office/officeart/2005/8/layout/chevron2"/>
    <dgm:cxn modelId="{8A81C336-BB95-4B4E-B6E0-4F7179B4B7C9}" type="presParOf" srcId="{1A561C0B-2474-4050-9E84-6A3DADC13720}" destId="{20B8E050-9432-413C-8290-2D674CE17C3B}" srcOrd="2" destOrd="0" presId="urn:microsoft.com/office/officeart/2005/8/layout/chevron2"/>
    <dgm:cxn modelId="{35E6A668-0E79-4A6B-B4AD-827DDC6537BB}" type="presParOf" srcId="{20B8E050-9432-413C-8290-2D674CE17C3B}" destId="{C375D1DB-248A-4E65-A869-CEDDA13AB92F}" srcOrd="0" destOrd="0" presId="urn:microsoft.com/office/officeart/2005/8/layout/chevron2"/>
    <dgm:cxn modelId="{CD692C82-D4FB-4692-8E5F-FA8B39125CB5}" type="presParOf" srcId="{20B8E050-9432-413C-8290-2D674CE17C3B}" destId="{CAB07A65-926B-458E-A187-95C666A64AE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2591F7F-FB34-4374-9689-8528FEA66A0E}" type="doc">
      <dgm:prSet loTypeId="urn:microsoft.com/office/officeart/2005/8/layout/chevron2" loCatId="list" qsTypeId="urn:microsoft.com/office/officeart/2005/8/quickstyle/3d1" qsCatId="3D" csTypeId="urn:microsoft.com/office/officeart/2005/8/colors/accent1_5" csCatId="accent1" phldr="1"/>
      <dgm:spPr/>
      <dgm:t>
        <a:bodyPr/>
        <a:lstStyle/>
        <a:p>
          <a:endParaRPr lang="lb-LU"/>
        </a:p>
      </dgm:t>
    </dgm:pt>
    <dgm:pt modelId="{9D0FA061-9ABE-413C-BDB3-2FAA0119EFEE}">
      <dgm:prSet phldrT="[Text]"/>
      <dgm:spPr/>
      <dgm:t>
        <a:bodyPr/>
        <a:lstStyle/>
        <a:p>
          <a:r>
            <a:rPr lang="fr-LU" dirty="0" err="1" smtClean="0"/>
            <a:t>Regulation</a:t>
          </a:r>
          <a:r>
            <a:rPr lang="fr-LU" dirty="0" smtClean="0"/>
            <a:t> ECB/2013/40</a:t>
          </a:r>
          <a:endParaRPr lang="lb-LU" dirty="0"/>
        </a:p>
      </dgm:t>
    </dgm:pt>
    <dgm:pt modelId="{62A714F8-A488-4C2A-8353-8D43E243C589}" type="parTrans" cxnId="{D7E2B11D-B4B6-4A4D-A4BF-B0E4387A900F}">
      <dgm:prSet/>
      <dgm:spPr/>
      <dgm:t>
        <a:bodyPr/>
        <a:lstStyle/>
        <a:p>
          <a:endParaRPr lang="lb-LU"/>
        </a:p>
      </dgm:t>
    </dgm:pt>
    <dgm:pt modelId="{B7E06352-AC0E-4596-BE14-4ECA5E428C77}" type="sibTrans" cxnId="{D7E2B11D-B4B6-4A4D-A4BF-B0E4387A900F}">
      <dgm:prSet/>
      <dgm:spPr/>
      <dgm:t>
        <a:bodyPr/>
        <a:lstStyle/>
        <a:p>
          <a:endParaRPr lang="lb-LU"/>
        </a:p>
      </dgm:t>
    </dgm:pt>
    <dgm:pt modelId="{7E763E4F-3C83-47A5-923C-AC9007D8F1DA}">
      <dgm:prSet phldrT="[Text]"/>
      <dgm:spPr/>
      <dgm:t>
        <a:bodyPr/>
        <a:lstStyle/>
        <a:p>
          <a:r>
            <a:rPr lang="fr-LU" dirty="0" smtClean="0"/>
            <a:t>BCL </a:t>
          </a:r>
          <a:r>
            <a:rPr lang="fr-LU" dirty="0" err="1" smtClean="0"/>
            <a:t>Circular</a:t>
          </a:r>
          <a:r>
            <a:rPr lang="fr-LU" dirty="0" smtClean="0"/>
            <a:t> 2014/236</a:t>
          </a:r>
          <a:endParaRPr lang="lb-LU" dirty="0"/>
        </a:p>
      </dgm:t>
    </dgm:pt>
    <dgm:pt modelId="{F4A11B0F-229A-4DC4-B25F-9F30B2B03940}" type="parTrans" cxnId="{86D6CC67-D82C-4106-BE28-F0515FC66BEC}">
      <dgm:prSet/>
      <dgm:spPr/>
      <dgm:t>
        <a:bodyPr/>
        <a:lstStyle/>
        <a:p>
          <a:endParaRPr lang="lb-LU"/>
        </a:p>
      </dgm:t>
    </dgm:pt>
    <dgm:pt modelId="{45AAB021-0B33-4D28-B636-CE32645ED8A2}" type="sibTrans" cxnId="{86D6CC67-D82C-4106-BE28-F0515FC66BEC}">
      <dgm:prSet/>
      <dgm:spPr/>
      <dgm:t>
        <a:bodyPr/>
        <a:lstStyle/>
        <a:p>
          <a:endParaRPr lang="lb-LU"/>
        </a:p>
      </dgm:t>
    </dgm:pt>
    <dgm:pt modelId="{0864C862-B219-4E2A-B09B-C98DC59C11DE}">
      <dgm:prSet phldrT="[Text]" custT="1"/>
      <dgm:spPr/>
      <dgm:t>
        <a:bodyPr/>
        <a:lstStyle/>
        <a:p>
          <a:r>
            <a:rPr lang="fr-LU" sz="1800" dirty="0" smtClean="0"/>
            <a:t>Modifications of </a:t>
          </a:r>
          <a:r>
            <a:rPr lang="fr-LU" sz="1800" dirty="0" err="1" smtClean="0"/>
            <a:t>actual</a:t>
          </a:r>
          <a:r>
            <a:rPr lang="fr-LU" sz="1800" dirty="0" smtClean="0"/>
            <a:t> </a:t>
          </a:r>
          <a:r>
            <a:rPr lang="fr-LU" sz="1800" dirty="0" err="1" smtClean="0"/>
            <a:t>statistical</a:t>
          </a:r>
          <a:r>
            <a:rPr lang="fr-LU" sz="1800" dirty="0" smtClean="0"/>
            <a:t> data collection</a:t>
          </a:r>
          <a:endParaRPr lang="lb-LU" sz="1800" dirty="0"/>
        </a:p>
      </dgm:t>
    </dgm:pt>
    <dgm:pt modelId="{52A78E7A-7585-49CD-92F2-7B2D6A621F2A}" type="parTrans" cxnId="{40BF7F5C-F340-4745-89E5-4E63DEE6F784}">
      <dgm:prSet/>
      <dgm:spPr/>
      <dgm:t>
        <a:bodyPr/>
        <a:lstStyle/>
        <a:p>
          <a:endParaRPr lang="lb-LU"/>
        </a:p>
      </dgm:t>
    </dgm:pt>
    <dgm:pt modelId="{F6C892C7-554F-40FD-9368-4EF30E1299FB}" type="sibTrans" cxnId="{40BF7F5C-F340-4745-89E5-4E63DEE6F784}">
      <dgm:prSet/>
      <dgm:spPr/>
      <dgm:t>
        <a:bodyPr/>
        <a:lstStyle/>
        <a:p>
          <a:endParaRPr lang="lb-LU"/>
        </a:p>
      </dgm:t>
    </dgm:pt>
    <dgm:pt modelId="{10F0CC5C-2B26-461F-B55B-CDA59A089C9A}">
      <dgm:prSet phldrT="[Text]" custT="1"/>
      <dgm:spPr/>
      <dgm:t>
        <a:bodyPr/>
        <a:lstStyle/>
        <a:p>
          <a:r>
            <a:rPr lang="fr-LU" sz="1800" dirty="0" err="1" smtClean="0"/>
            <a:t>Repeal</a:t>
          </a:r>
          <a:r>
            <a:rPr lang="fr-LU" sz="1800" dirty="0" smtClean="0"/>
            <a:t> of ECB/2008/30 </a:t>
          </a:r>
          <a:r>
            <a:rPr lang="fr-LU" sz="1800" dirty="0" err="1" smtClean="0"/>
            <a:t>Regulation</a:t>
          </a:r>
          <a:endParaRPr lang="lb-LU" sz="1800" dirty="0"/>
        </a:p>
      </dgm:t>
    </dgm:pt>
    <dgm:pt modelId="{E45E2BFD-4349-4DF8-9E55-972C2EA48D06}" type="parTrans" cxnId="{0892C13D-B48A-4106-B51A-997BBF6C1988}">
      <dgm:prSet/>
      <dgm:spPr/>
      <dgm:t>
        <a:bodyPr/>
        <a:lstStyle/>
        <a:p>
          <a:endParaRPr lang="lb-LU"/>
        </a:p>
      </dgm:t>
    </dgm:pt>
    <dgm:pt modelId="{39D39E95-AC30-4438-B890-ABE9359EE39E}" type="sibTrans" cxnId="{0892C13D-B48A-4106-B51A-997BBF6C1988}">
      <dgm:prSet/>
      <dgm:spPr/>
      <dgm:t>
        <a:bodyPr/>
        <a:lstStyle/>
        <a:p>
          <a:endParaRPr lang="lb-LU"/>
        </a:p>
      </dgm:t>
    </dgm:pt>
    <dgm:pt modelId="{7621C744-79B3-476B-827C-3A8018F989B0}">
      <dgm:prSet phldrT="[Text]" custT="1"/>
      <dgm:spPr/>
      <dgm:t>
        <a:bodyPr/>
        <a:lstStyle/>
        <a:p>
          <a:r>
            <a:rPr lang="fr-LU" sz="1800" dirty="0" err="1" smtClean="0"/>
            <a:t>Re-definition</a:t>
          </a:r>
          <a:r>
            <a:rPr lang="fr-LU" sz="1800" dirty="0" smtClean="0"/>
            <a:t> of </a:t>
          </a:r>
          <a:r>
            <a:rPr lang="fr-LU" sz="1800" dirty="0" err="1" smtClean="0"/>
            <a:t>statistical</a:t>
          </a:r>
          <a:r>
            <a:rPr lang="fr-LU" sz="1800" dirty="0" smtClean="0"/>
            <a:t> data to </a:t>
          </a:r>
          <a:r>
            <a:rPr lang="fr-LU" sz="1800" dirty="0" err="1" smtClean="0"/>
            <a:t>be</a:t>
          </a:r>
          <a:r>
            <a:rPr lang="fr-LU" sz="1800" dirty="0" smtClean="0"/>
            <a:t> </a:t>
          </a:r>
          <a:r>
            <a:rPr lang="fr-LU" sz="1800" dirty="0" err="1" smtClean="0"/>
            <a:t>collected</a:t>
          </a:r>
          <a:r>
            <a:rPr lang="fr-LU" sz="1800" dirty="0" smtClean="0"/>
            <a:t> (</a:t>
          </a:r>
          <a:r>
            <a:rPr lang="fr-LU" sz="1800" dirty="0" err="1" smtClean="0"/>
            <a:t>based</a:t>
          </a:r>
          <a:r>
            <a:rPr lang="fr-LU" sz="1800" dirty="0" smtClean="0"/>
            <a:t> on new </a:t>
          </a:r>
          <a:r>
            <a:rPr lang="fr-LU" sz="1800" dirty="0" err="1" smtClean="0"/>
            <a:t>European</a:t>
          </a:r>
          <a:r>
            <a:rPr lang="fr-LU" sz="1800" dirty="0" smtClean="0"/>
            <a:t> System of </a:t>
          </a:r>
          <a:r>
            <a:rPr lang="fr-LU" sz="1800" dirty="0" err="1" smtClean="0"/>
            <a:t>Accounts</a:t>
          </a:r>
          <a:r>
            <a:rPr lang="fr-LU" sz="1800" dirty="0" smtClean="0"/>
            <a:t>: ESA 2010) </a:t>
          </a:r>
          <a:endParaRPr lang="lb-LU" sz="1800" dirty="0"/>
        </a:p>
      </dgm:t>
    </dgm:pt>
    <dgm:pt modelId="{BC6812D6-F17F-4426-AF97-F2BBA284B905}" type="parTrans" cxnId="{81D8082D-EBC6-4FE4-8B2F-291494111F85}">
      <dgm:prSet/>
      <dgm:spPr/>
      <dgm:t>
        <a:bodyPr/>
        <a:lstStyle/>
        <a:p>
          <a:endParaRPr lang="lb-LU"/>
        </a:p>
      </dgm:t>
    </dgm:pt>
    <dgm:pt modelId="{B9A2C8C3-5333-436F-B22A-8A68BE4D6F1C}" type="sibTrans" cxnId="{81D8082D-EBC6-4FE4-8B2F-291494111F85}">
      <dgm:prSet/>
      <dgm:spPr/>
      <dgm:t>
        <a:bodyPr/>
        <a:lstStyle/>
        <a:p>
          <a:endParaRPr lang="lb-LU"/>
        </a:p>
      </dgm:t>
    </dgm:pt>
    <dgm:pt modelId="{26E0A03F-C56B-4A10-9D83-57B444829948}">
      <dgm:prSet phldrT="[Text]" custT="1"/>
      <dgm:spPr/>
      <dgm:t>
        <a:bodyPr/>
        <a:lstStyle/>
        <a:p>
          <a:r>
            <a:rPr lang="lb-LU" sz="1800" dirty="0" err="1" smtClean="0"/>
            <a:t>Enter</a:t>
          </a:r>
          <a:r>
            <a:rPr lang="lb-LU" sz="1800" dirty="0" smtClean="0"/>
            <a:t> </a:t>
          </a:r>
          <a:r>
            <a:rPr lang="lb-LU" sz="1800" dirty="0" err="1" smtClean="0"/>
            <a:t>into</a:t>
          </a:r>
          <a:r>
            <a:rPr lang="lb-LU" sz="1800" dirty="0" smtClean="0"/>
            <a:t> </a:t>
          </a:r>
          <a:r>
            <a:rPr lang="lb-LU" sz="1800" dirty="0" err="1" smtClean="0"/>
            <a:t>force</a:t>
          </a:r>
          <a:r>
            <a:rPr lang="lb-LU" sz="1800" dirty="0" smtClean="0"/>
            <a:t>: </a:t>
          </a:r>
          <a:r>
            <a:rPr lang="lb-LU" sz="1800" dirty="0" err="1" smtClean="0"/>
            <a:t>data</a:t>
          </a:r>
          <a:r>
            <a:rPr lang="lb-LU" sz="1800" dirty="0" smtClean="0"/>
            <a:t> </a:t>
          </a:r>
          <a:r>
            <a:rPr lang="lb-LU" sz="1800" dirty="0" err="1" smtClean="0"/>
            <a:t>as</a:t>
          </a:r>
          <a:r>
            <a:rPr lang="lb-LU" sz="1800" dirty="0" smtClean="0"/>
            <a:t> </a:t>
          </a:r>
          <a:r>
            <a:rPr lang="lb-LU" sz="1800" dirty="0" err="1" smtClean="0"/>
            <a:t>at</a:t>
          </a:r>
          <a:r>
            <a:rPr lang="lb-LU" sz="1800" dirty="0" smtClean="0"/>
            <a:t> 31/12/2014</a:t>
          </a:r>
          <a:endParaRPr lang="lb-LU" sz="1800" dirty="0"/>
        </a:p>
      </dgm:t>
    </dgm:pt>
    <dgm:pt modelId="{3F70D7BE-688F-4763-AF42-28FA1DB50FB3}" type="parTrans" cxnId="{BB6B7DEF-7638-4AF5-8D79-455FBCA3164E}">
      <dgm:prSet/>
      <dgm:spPr/>
    </dgm:pt>
    <dgm:pt modelId="{C6EFBEB1-C9A0-4229-8A2C-69BE42C8261D}" type="sibTrans" cxnId="{BB6B7DEF-7638-4AF5-8D79-455FBCA3164E}">
      <dgm:prSet/>
      <dgm:spPr/>
    </dgm:pt>
    <dgm:pt modelId="{1A561C0B-2474-4050-9E84-6A3DADC13720}" type="pres">
      <dgm:prSet presAssocID="{22591F7F-FB34-4374-9689-8528FEA66A0E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lb-LU"/>
        </a:p>
      </dgm:t>
    </dgm:pt>
    <dgm:pt modelId="{704E0DE8-89DD-4E0C-8ED7-F936376BE9D3}" type="pres">
      <dgm:prSet presAssocID="{9D0FA061-9ABE-413C-BDB3-2FAA0119EFEE}" presName="composite" presStyleCnt="0"/>
      <dgm:spPr/>
      <dgm:t>
        <a:bodyPr/>
        <a:lstStyle/>
        <a:p>
          <a:endParaRPr lang="en-US"/>
        </a:p>
      </dgm:t>
    </dgm:pt>
    <dgm:pt modelId="{610F453F-ACC0-41D9-8BAF-8ACBF6A9C5FB}" type="pres">
      <dgm:prSet presAssocID="{9D0FA061-9ABE-413C-BDB3-2FAA0119EFEE}" presName="parentText" presStyleLbl="alignNode1" presStyleIdx="0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89F69BDB-AEAC-420C-914A-A790E4156366}" type="pres">
      <dgm:prSet presAssocID="{9D0FA061-9ABE-413C-BDB3-2FAA0119EFEE}" presName="descendantText" presStyleLbl="alignAcc1" presStyleIdx="0" presStyleCnt="2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55AD701E-E498-4E7C-8D60-660741599C29}" type="pres">
      <dgm:prSet presAssocID="{B7E06352-AC0E-4596-BE14-4ECA5E428C77}" presName="sp" presStyleCnt="0"/>
      <dgm:spPr/>
      <dgm:t>
        <a:bodyPr/>
        <a:lstStyle/>
        <a:p>
          <a:endParaRPr lang="en-US"/>
        </a:p>
      </dgm:t>
    </dgm:pt>
    <dgm:pt modelId="{20B8E050-9432-413C-8290-2D674CE17C3B}" type="pres">
      <dgm:prSet presAssocID="{7E763E4F-3C83-47A5-923C-AC9007D8F1DA}" presName="composite" presStyleCnt="0"/>
      <dgm:spPr/>
      <dgm:t>
        <a:bodyPr/>
        <a:lstStyle/>
        <a:p>
          <a:endParaRPr lang="en-US"/>
        </a:p>
      </dgm:t>
    </dgm:pt>
    <dgm:pt modelId="{C375D1DB-248A-4E65-A869-CEDDA13AB92F}" type="pres">
      <dgm:prSet presAssocID="{7E763E4F-3C83-47A5-923C-AC9007D8F1DA}" presName="parentText" presStyleLbl="alignNode1" presStyleIdx="1" presStyleCnt="2">
        <dgm:presLayoutVars>
          <dgm:chMax val="1"/>
          <dgm:bulletEnabled val="1"/>
        </dgm:presLayoutVars>
      </dgm:prSet>
      <dgm:spPr/>
      <dgm:t>
        <a:bodyPr/>
        <a:lstStyle/>
        <a:p>
          <a:endParaRPr lang="lb-LU"/>
        </a:p>
      </dgm:t>
    </dgm:pt>
    <dgm:pt modelId="{CAB07A65-926B-458E-A187-95C666A64AED}" type="pres">
      <dgm:prSet presAssocID="{7E763E4F-3C83-47A5-923C-AC9007D8F1DA}" presName="descendantText" presStyleLbl="alignAcc1" presStyleIdx="1" presStyleCnt="2">
        <dgm:presLayoutVars>
          <dgm:bulletEnabled val="1"/>
        </dgm:presLayoutVars>
      </dgm:prSet>
      <dgm:spPr/>
      <dgm:t>
        <a:bodyPr/>
        <a:lstStyle/>
        <a:p>
          <a:endParaRPr lang="lb-LU"/>
        </a:p>
      </dgm:t>
    </dgm:pt>
  </dgm:ptLst>
  <dgm:cxnLst>
    <dgm:cxn modelId="{354C9E68-64A8-4BB7-9129-280A5A7AE5CA}" type="presOf" srcId="{26E0A03F-C56B-4A10-9D83-57B444829948}" destId="{CAB07A65-926B-458E-A187-95C666A64AED}" srcOrd="0" destOrd="1" presId="urn:microsoft.com/office/officeart/2005/8/layout/chevron2"/>
    <dgm:cxn modelId="{BB6B7DEF-7638-4AF5-8D79-455FBCA3164E}" srcId="{7E763E4F-3C83-47A5-923C-AC9007D8F1DA}" destId="{26E0A03F-C56B-4A10-9D83-57B444829948}" srcOrd="1" destOrd="0" parTransId="{3F70D7BE-688F-4763-AF42-28FA1DB50FB3}" sibTransId="{C6EFBEB1-C9A0-4229-8A2C-69BE42C8261D}"/>
    <dgm:cxn modelId="{86D6CC67-D82C-4106-BE28-F0515FC66BEC}" srcId="{22591F7F-FB34-4374-9689-8528FEA66A0E}" destId="{7E763E4F-3C83-47A5-923C-AC9007D8F1DA}" srcOrd="1" destOrd="0" parTransId="{F4A11B0F-229A-4DC4-B25F-9F30B2B03940}" sibTransId="{45AAB021-0B33-4D28-B636-CE32645ED8A2}"/>
    <dgm:cxn modelId="{D7E2B11D-B4B6-4A4D-A4BF-B0E4387A900F}" srcId="{22591F7F-FB34-4374-9689-8528FEA66A0E}" destId="{9D0FA061-9ABE-413C-BDB3-2FAA0119EFEE}" srcOrd="0" destOrd="0" parTransId="{62A714F8-A488-4C2A-8353-8D43E243C589}" sibTransId="{B7E06352-AC0E-4596-BE14-4ECA5E428C77}"/>
    <dgm:cxn modelId="{ABE8EA8E-AC32-4DC1-9099-9AE3337B9EB8}" type="presOf" srcId="{22591F7F-FB34-4374-9689-8528FEA66A0E}" destId="{1A561C0B-2474-4050-9E84-6A3DADC13720}" srcOrd="0" destOrd="0" presId="urn:microsoft.com/office/officeart/2005/8/layout/chevron2"/>
    <dgm:cxn modelId="{0892C13D-B48A-4106-B51A-997BBF6C1988}" srcId="{9D0FA061-9ABE-413C-BDB3-2FAA0119EFEE}" destId="{10F0CC5C-2B26-461F-B55B-CDA59A089C9A}" srcOrd="0" destOrd="0" parTransId="{E45E2BFD-4349-4DF8-9E55-972C2EA48D06}" sibTransId="{39D39E95-AC30-4438-B890-ABE9359EE39E}"/>
    <dgm:cxn modelId="{CF930282-8317-4A83-B53D-5FDA9D4733B1}" type="presOf" srcId="{10F0CC5C-2B26-461F-B55B-CDA59A089C9A}" destId="{89F69BDB-AEAC-420C-914A-A790E4156366}" srcOrd="0" destOrd="0" presId="urn:microsoft.com/office/officeart/2005/8/layout/chevron2"/>
    <dgm:cxn modelId="{40BF7F5C-F340-4745-89E5-4E63DEE6F784}" srcId="{7E763E4F-3C83-47A5-923C-AC9007D8F1DA}" destId="{0864C862-B219-4E2A-B09B-C98DC59C11DE}" srcOrd="0" destOrd="0" parTransId="{52A78E7A-7585-49CD-92F2-7B2D6A621F2A}" sibTransId="{F6C892C7-554F-40FD-9368-4EF30E1299FB}"/>
    <dgm:cxn modelId="{87BC2313-3F1E-4AD5-A5D2-6ED3DF1FC2BD}" type="presOf" srcId="{0864C862-B219-4E2A-B09B-C98DC59C11DE}" destId="{CAB07A65-926B-458E-A187-95C666A64AED}" srcOrd="0" destOrd="0" presId="urn:microsoft.com/office/officeart/2005/8/layout/chevron2"/>
    <dgm:cxn modelId="{7260B8B9-6B3E-4714-B01D-260BE90A8406}" type="presOf" srcId="{7E763E4F-3C83-47A5-923C-AC9007D8F1DA}" destId="{C375D1DB-248A-4E65-A869-CEDDA13AB92F}" srcOrd="0" destOrd="0" presId="urn:microsoft.com/office/officeart/2005/8/layout/chevron2"/>
    <dgm:cxn modelId="{DC255FC4-C578-499A-B2BA-C6ED721CF673}" type="presOf" srcId="{7621C744-79B3-476B-827C-3A8018F989B0}" destId="{89F69BDB-AEAC-420C-914A-A790E4156366}" srcOrd="0" destOrd="1" presId="urn:microsoft.com/office/officeart/2005/8/layout/chevron2"/>
    <dgm:cxn modelId="{781C455A-ED5A-489A-8F50-B2D063890503}" type="presOf" srcId="{9D0FA061-9ABE-413C-BDB3-2FAA0119EFEE}" destId="{610F453F-ACC0-41D9-8BAF-8ACBF6A9C5FB}" srcOrd="0" destOrd="0" presId="urn:microsoft.com/office/officeart/2005/8/layout/chevron2"/>
    <dgm:cxn modelId="{81D8082D-EBC6-4FE4-8B2F-291494111F85}" srcId="{9D0FA061-9ABE-413C-BDB3-2FAA0119EFEE}" destId="{7621C744-79B3-476B-827C-3A8018F989B0}" srcOrd="1" destOrd="0" parTransId="{BC6812D6-F17F-4426-AF97-F2BBA284B905}" sibTransId="{B9A2C8C3-5333-436F-B22A-8A68BE4D6F1C}"/>
    <dgm:cxn modelId="{3B6696A9-2BE2-4D03-9ED5-887952B36D2F}" type="presParOf" srcId="{1A561C0B-2474-4050-9E84-6A3DADC13720}" destId="{704E0DE8-89DD-4E0C-8ED7-F936376BE9D3}" srcOrd="0" destOrd="0" presId="urn:microsoft.com/office/officeart/2005/8/layout/chevron2"/>
    <dgm:cxn modelId="{228FB4BE-C3D8-4E40-BA4B-97E0B94BA327}" type="presParOf" srcId="{704E0DE8-89DD-4E0C-8ED7-F936376BE9D3}" destId="{610F453F-ACC0-41D9-8BAF-8ACBF6A9C5FB}" srcOrd="0" destOrd="0" presId="urn:microsoft.com/office/officeart/2005/8/layout/chevron2"/>
    <dgm:cxn modelId="{CF503BA2-2D1E-4E30-A2FE-D2896069E818}" type="presParOf" srcId="{704E0DE8-89DD-4E0C-8ED7-F936376BE9D3}" destId="{89F69BDB-AEAC-420C-914A-A790E4156366}" srcOrd="1" destOrd="0" presId="urn:microsoft.com/office/officeart/2005/8/layout/chevron2"/>
    <dgm:cxn modelId="{4373D142-3F5E-4582-AE34-4F7930BE5022}" type="presParOf" srcId="{1A561C0B-2474-4050-9E84-6A3DADC13720}" destId="{55AD701E-E498-4E7C-8D60-660741599C29}" srcOrd="1" destOrd="0" presId="urn:microsoft.com/office/officeart/2005/8/layout/chevron2"/>
    <dgm:cxn modelId="{9711C1FC-06B3-4915-98B2-09BFA40C00FC}" type="presParOf" srcId="{1A561C0B-2474-4050-9E84-6A3DADC13720}" destId="{20B8E050-9432-413C-8290-2D674CE17C3B}" srcOrd="2" destOrd="0" presId="urn:microsoft.com/office/officeart/2005/8/layout/chevron2"/>
    <dgm:cxn modelId="{FCC9ED85-6D6C-4ED8-93E2-99B6F17AAD35}" type="presParOf" srcId="{20B8E050-9432-413C-8290-2D674CE17C3B}" destId="{C375D1DB-248A-4E65-A869-CEDDA13AB92F}" srcOrd="0" destOrd="0" presId="urn:microsoft.com/office/officeart/2005/8/layout/chevron2"/>
    <dgm:cxn modelId="{429BAED1-1ED2-4AF0-8D8C-488F853D302A}" type="presParOf" srcId="{20B8E050-9432-413C-8290-2D674CE17C3B}" destId="{CAB07A65-926B-458E-A187-95C666A64AE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0F453F-ACC0-41D9-8BAF-8ACBF6A9C5FB}">
      <dsp:nvSpPr>
        <dsp:cNvPr id="0" name=""/>
        <dsp:cNvSpPr/>
      </dsp:nvSpPr>
      <dsp:spPr>
        <a:xfrm rot="5400000">
          <a:off x="-409113" y="413471"/>
          <a:ext cx="2727424" cy="1909196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400" kern="1200" dirty="0" err="1" smtClean="0"/>
            <a:t>Regulation</a:t>
          </a:r>
          <a:r>
            <a:rPr lang="fr-LU" sz="2400" kern="1200" dirty="0" smtClean="0"/>
            <a:t> ECB/2008/30</a:t>
          </a:r>
          <a:endParaRPr lang="lb-LU" sz="2400" kern="1200" dirty="0"/>
        </a:p>
      </dsp:txBody>
      <dsp:txXfrm rot="5400000">
        <a:off x="-409113" y="413471"/>
        <a:ext cx="2727424" cy="1909196"/>
      </dsp:txXfrm>
    </dsp:sp>
    <dsp:sp modelId="{89F69BDB-AEAC-420C-914A-A790E4156366}">
      <dsp:nvSpPr>
        <dsp:cNvPr id="0" name=""/>
        <dsp:cNvSpPr/>
      </dsp:nvSpPr>
      <dsp:spPr>
        <a:xfrm rot="5400000">
          <a:off x="4068685" y="-2155130"/>
          <a:ext cx="1772825" cy="6091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err="1" smtClean="0"/>
            <a:t>Securitisation</a:t>
          </a:r>
          <a:r>
            <a:rPr lang="fr-LU" sz="1800" kern="1200" dirty="0" smtClean="0"/>
            <a:t> </a:t>
          </a:r>
          <a:r>
            <a:rPr lang="fr-LU" sz="1800" kern="1200" dirty="0" err="1" smtClean="0"/>
            <a:t>vehicle</a:t>
          </a:r>
          <a:r>
            <a:rPr lang="fr-LU" sz="1800" kern="1200" dirty="0" smtClean="0"/>
            <a:t> </a:t>
          </a:r>
          <a:r>
            <a:rPr lang="fr-LU" sz="1800" kern="1200" dirty="0" err="1" smtClean="0"/>
            <a:t>definition</a:t>
          </a:r>
          <a:endParaRPr lang="lb-L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Exhaustive </a:t>
          </a:r>
          <a:r>
            <a:rPr lang="fr-LU" sz="1800" kern="1200" dirty="0" err="1" smtClean="0"/>
            <a:t>list</a:t>
          </a:r>
          <a:r>
            <a:rPr lang="fr-LU" sz="1800" kern="1200" dirty="0" smtClean="0"/>
            <a:t> of </a:t>
          </a:r>
          <a:r>
            <a:rPr lang="fr-LU" sz="1800" kern="1200" dirty="0" err="1" smtClean="0"/>
            <a:t>securitisation</a:t>
          </a:r>
          <a:r>
            <a:rPr lang="fr-LU" sz="1800" kern="1200" dirty="0" smtClean="0"/>
            <a:t> </a:t>
          </a:r>
          <a:r>
            <a:rPr lang="fr-LU" sz="1800" kern="1200" dirty="0" err="1" smtClean="0"/>
            <a:t>vehicles</a:t>
          </a:r>
          <a:endParaRPr lang="lb-L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err="1" smtClean="0"/>
            <a:t>Statistical</a:t>
          </a:r>
          <a:r>
            <a:rPr lang="fr-LU" sz="1800" kern="1200" dirty="0" smtClean="0"/>
            <a:t> data collection</a:t>
          </a:r>
          <a:endParaRPr lang="lb-LU" sz="18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600" kern="1200" dirty="0" err="1" smtClean="0"/>
            <a:t>Frequency</a:t>
          </a:r>
          <a:r>
            <a:rPr lang="fr-LU" sz="1600" kern="1200" dirty="0" smtClean="0"/>
            <a:t>: </a:t>
          </a:r>
          <a:r>
            <a:rPr lang="fr-LU" sz="1600" kern="1200" dirty="0" err="1" smtClean="0"/>
            <a:t>quarterly</a:t>
          </a:r>
          <a:endParaRPr lang="lb-LU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600" kern="1200" dirty="0" smtClean="0"/>
            <a:t>Scope: stocks, </a:t>
          </a:r>
          <a:r>
            <a:rPr lang="fr-LU" sz="1600" kern="1200" dirty="0" err="1" smtClean="0"/>
            <a:t>financial</a:t>
          </a:r>
          <a:r>
            <a:rPr lang="fr-LU" sz="1600" kern="1200" dirty="0" smtClean="0"/>
            <a:t> </a:t>
          </a:r>
          <a:r>
            <a:rPr lang="fr-LU" sz="1600" kern="1200" dirty="0" err="1" smtClean="0"/>
            <a:t>flows</a:t>
          </a:r>
          <a:r>
            <a:rPr lang="fr-LU" sz="1600" kern="1200" dirty="0" smtClean="0"/>
            <a:t>, </a:t>
          </a:r>
          <a:r>
            <a:rPr lang="fr-LU" sz="1600" kern="1200" dirty="0" err="1" smtClean="0"/>
            <a:t>write-offs</a:t>
          </a:r>
          <a:r>
            <a:rPr lang="fr-LU" sz="1600" kern="1200" dirty="0" smtClean="0"/>
            <a:t>/</a:t>
          </a:r>
          <a:r>
            <a:rPr lang="fr-LU" sz="1600" kern="1200" dirty="0" err="1" smtClean="0"/>
            <a:t>write-downs</a:t>
          </a:r>
          <a:endParaRPr lang="lb-LU" sz="1600" kern="1200" dirty="0"/>
        </a:p>
      </dsp:txBody>
      <dsp:txXfrm rot="5400000">
        <a:off x="4068685" y="-2155130"/>
        <a:ext cx="1772825" cy="6091803"/>
      </dsp:txXfrm>
    </dsp:sp>
    <dsp:sp modelId="{C375D1DB-248A-4E65-A869-CEDDA13AB92F}">
      <dsp:nvSpPr>
        <dsp:cNvPr id="0" name=""/>
        <dsp:cNvSpPr/>
      </dsp:nvSpPr>
      <dsp:spPr>
        <a:xfrm rot="5400000">
          <a:off x="-409113" y="2858931"/>
          <a:ext cx="2727424" cy="1909196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400" kern="1200" dirty="0" smtClean="0"/>
            <a:t>BCL </a:t>
          </a:r>
          <a:r>
            <a:rPr lang="fr-LU" sz="2400" kern="1200" dirty="0" err="1" smtClean="0"/>
            <a:t>Circular</a:t>
          </a:r>
          <a:r>
            <a:rPr lang="fr-LU" sz="2400" kern="1200" smtClean="0"/>
            <a:t> 2009/224</a:t>
          </a:r>
          <a:endParaRPr lang="lb-LU" sz="2400" kern="1200" dirty="0"/>
        </a:p>
      </dsp:txBody>
      <dsp:txXfrm rot="5400000">
        <a:off x="-409113" y="2858931"/>
        <a:ext cx="2727424" cy="1909196"/>
      </dsp:txXfrm>
    </dsp:sp>
    <dsp:sp modelId="{CAB07A65-926B-458E-A187-95C666A64AED}">
      <dsp:nvSpPr>
        <dsp:cNvPr id="0" name=""/>
        <dsp:cNvSpPr/>
      </dsp:nvSpPr>
      <dsp:spPr>
        <a:xfrm rot="5400000">
          <a:off x="4068685" y="290329"/>
          <a:ext cx="1772825" cy="6091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err="1" smtClean="0"/>
            <a:t>Transposal</a:t>
          </a:r>
          <a:r>
            <a:rPr lang="fr-LU" sz="1800" kern="1200" dirty="0" smtClean="0"/>
            <a:t> of ECB/2008/30 </a:t>
          </a:r>
          <a:r>
            <a:rPr lang="fr-LU" sz="1800" kern="1200" dirty="0" err="1" smtClean="0"/>
            <a:t>regulation</a:t>
          </a:r>
          <a:endParaRPr lang="lb-LU" sz="18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600" kern="1200" dirty="0" smtClean="0"/>
            <a:t>Registration of </a:t>
          </a:r>
          <a:r>
            <a:rPr lang="fr-LU" sz="1600" kern="1200" dirty="0" err="1" smtClean="0"/>
            <a:t>luxemburgish</a:t>
          </a:r>
          <a:r>
            <a:rPr lang="fr-LU" sz="1600" kern="1200" dirty="0" smtClean="0"/>
            <a:t> </a:t>
          </a:r>
          <a:r>
            <a:rPr lang="fr-LU" sz="1600" kern="1200" dirty="0" err="1" smtClean="0"/>
            <a:t>securitisation</a:t>
          </a:r>
          <a:r>
            <a:rPr lang="fr-LU" sz="1600" kern="1200" dirty="0" smtClean="0"/>
            <a:t> </a:t>
          </a:r>
          <a:r>
            <a:rPr lang="fr-LU" sz="1600" kern="1200" dirty="0" err="1" smtClean="0"/>
            <a:t>vehicles</a:t>
          </a:r>
          <a:endParaRPr lang="lb-LU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600" kern="1200" dirty="0" smtClean="0"/>
            <a:t>S2.14 report on stocks</a:t>
          </a:r>
          <a:endParaRPr lang="lb-LU" sz="16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600" kern="1200" dirty="0" smtClean="0"/>
            <a:t>S2.15 report on </a:t>
          </a:r>
          <a:r>
            <a:rPr lang="fr-LU" sz="1600" kern="1200" dirty="0" err="1" smtClean="0"/>
            <a:t>financial</a:t>
          </a:r>
          <a:r>
            <a:rPr lang="fr-LU" sz="1600" kern="1200" dirty="0" smtClean="0"/>
            <a:t> </a:t>
          </a:r>
          <a:r>
            <a:rPr lang="fr-LU" sz="1600" kern="1200" dirty="0" err="1" smtClean="0"/>
            <a:t>flows</a:t>
          </a:r>
          <a:r>
            <a:rPr lang="fr-LU" sz="1600" kern="1200" dirty="0" smtClean="0"/>
            <a:t> and </a:t>
          </a:r>
          <a:r>
            <a:rPr lang="fr-LU" sz="1600" kern="1200" dirty="0" err="1" smtClean="0"/>
            <a:t>write-offs</a:t>
          </a:r>
          <a:r>
            <a:rPr lang="fr-LU" sz="1600" kern="1200" dirty="0" smtClean="0"/>
            <a:t>/</a:t>
          </a:r>
          <a:r>
            <a:rPr lang="fr-LU" sz="1600" kern="1200" dirty="0" err="1" smtClean="0"/>
            <a:t>write-downs</a:t>
          </a:r>
          <a:r>
            <a:rPr lang="fr-LU" sz="1600" kern="1200" dirty="0" smtClean="0"/>
            <a:t> on </a:t>
          </a:r>
          <a:r>
            <a:rPr lang="fr-LU" sz="1600" kern="1200" dirty="0" err="1" smtClean="0"/>
            <a:t>securitised</a:t>
          </a:r>
          <a:r>
            <a:rPr lang="fr-LU" sz="1600" kern="1200" dirty="0" smtClean="0"/>
            <a:t> </a:t>
          </a:r>
          <a:r>
            <a:rPr lang="fr-LU" sz="1600" kern="1200" dirty="0" err="1" smtClean="0"/>
            <a:t>loans</a:t>
          </a:r>
          <a:endParaRPr lang="lb-LU" sz="16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Enter </a:t>
          </a:r>
          <a:r>
            <a:rPr lang="fr-LU" sz="1800" kern="1200" dirty="0" err="1" smtClean="0"/>
            <a:t>into</a:t>
          </a:r>
          <a:r>
            <a:rPr lang="fr-LU" sz="1800" kern="1200" dirty="0" smtClean="0"/>
            <a:t> force: data as at 31/12/2009</a:t>
          </a:r>
          <a:endParaRPr lang="lb-LU" sz="1800" kern="1200" dirty="0"/>
        </a:p>
      </dsp:txBody>
      <dsp:txXfrm rot="5400000">
        <a:off x="4068685" y="290329"/>
        <a:ext cx="1772825" cy="609180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0F453F-ACC0-41D9-8BAF-8ACBF6A9C5FB}">
      <dsp:nvSpPr>
        <dsp:cNvPr id="0" name=""/>
        <dsp:cNvSpPr/>
      </dsp:nvSpPr>
      <dsp:spPr>
        <a:xfrm rot="5400000">
          <a:off x="-409113" y="413471"/>
          <a:ext cx="2727424" cy="1909196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400" kern="1200" dirty="0" err="1" smtClean="0"/>
            <a:t>Regulation</a:t>
          </a:r>
          <a:r>
            <a:rPr lang="fr-LU" sz="2400" kern="1200" dirty="0" smtClean="0"/>
            <a:t> ECB/2012/24</a:t>
          </a:r>
          <a:endParaRPr lang="lb-LU" sz="2400" kern="1200" dirty="0"/>
        </a:p>
      </dsp:txBody>
      <dsp:txXfrm rot="5400000">
        <a:off x="-409113" y="413471"/>
        <a:ext cx="2727424" cy="1909196"/>
      </dsp:txXfrm>
    </dsp:sp>
    <dsp:sp modelId="{89F69BDB-AEAC-420C-914A-A790E4156366}">
      <dsp:nvSpPr>
        <dsp:cNvPr id="0" name=""/>
        <dsp:cNvSpPr/>
      </dsp:nvSpPr>
      <dsp:spPr>
        <a:xfrm rot="5400000">
          <a:off x="4068685" y="-2155130"/>
          <a:ext cx="1772825" cy="6091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err="1" smtClean="0"/>
            <a:t>Statistics</a:t>
          </a:r>
          <a:r>
            <a:rPr lang="fr-LU" sz="1800" kern="1200" dirty="0" smtClean="0"/>
            <a:t> on holdings of </a:t>
          </a:r>
          <a:r>
            <a:rPr lang="fr-LU" sz="1800" kern="1200" dirty="0" err="1" smtClean="0"/>
            <a:t>securities</a:t>
          </a:r>
          <a:r>
            <a:rPr lang="fr-LU" sz="1800" kern="1200" dirty="0" smtClean="0"/>
            <a:t> </a:t>
          </a:r>
          <a:r>
            <a:rPr lang="fr-LU" sz="1800" kern="1200" dirty="0" err="1" smtClean="0"/>
            <a:t>with</a:t>
          </a:r>
          <a:r>
            <a:rPr lang="fr-LU" sz="1800" kern="1200" dirty="0" smtClean="0"/>
            <a:t> an ISIN code</a:t>
          </a:r>
          <a:endParaRPr lang="lb-LU" sz="1800" kern="1200" dirty="0"/>
        </a:p>
      </dsp:txBody>
      <dsp:txXfrm rot="5400000">
        <a:off x="4068685" y="-2155130"/>
        <a:ext cx="1772825" cy="6091803"/>
      </dsp:txXfrm>
    </dsp:sp>
    <dsp:sp modelId="{C375D1DB-248A-4E65-A869-CEDDA13AB92F}">
      <dsp:nvSpPr>
        <dsp:cNvPr id="0" name=""/>
        <dsp:cNvSpPr/>
      </dsp:nvSpPr>
      <dsp:spPr>
        <a:xfrm rot="5400000">
          <a:off x="-409113" y="2858931"/>
          <a:ext cx="2727424" cy="1909196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400" kern="1200" dirty="0" smtClean="0"/>
            <a:t>BCL </a:t>
          </a:r>
          <a:r>
            <a:rPr lang="fr-LU" sz="2400" kern="1200" dirty="0" err="1" smtClean="0"/>
            <a:t>Circular</a:t>
          </a:r>
          <a:r>
            <a:rPr lang="fr-LU" sz="2400" kern="1200" dirty="0" smtClean="0"/>
            <a:t> 2013/232</a:t>
          </a:r>
          <a:endParaRPr lang="lb-LU" sz="2400" kern="1200" dirty="0"/>
        </a:p>
      </dsp:txBody>
      <dsp:txXfrm rot="5400000">
        <a:off x="-409113" y="2858931"/>
        <a:ext cx="2727424" cy="1909196"/>
      </dsp:txXfrm>
    </dsp:sp>
    <dsp:sp modelId="{CAB07A65-926B-458E-A187-95C666A64AED}">
      <dsp:nvSpPr>
        <dsp:cNvPr id="0" name=""/>
        <dsp:cNvSpPr/>
      </dsp:nvSpPr>
      <dsp:spPr>
        <a:xfrm rot="5400000">
          <a:off x="4068685" y="290329"/>
          <a:ext cx="1772825" cy="6091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Introduction of a </a:t>
          </a:r>
          <a:r>
            <a:rPr lang="fr-LU" sz="1800" kern="1200" dirty="0" err="1" smtClean="0"/>
            <a:t>security</a:t>
          </a:r>
          <a:r>
            <a:rPr lang="fr-LU" sz="1800" kern="1200" dirty="0" smtClean="0"/>
            <a:t> by </a:t>
          </a:r>
          <a:r>
            <a:rPr lang="fr-LU" sz="1800" kern="1200" dirty="0" err="1" smtClean="0"/>
            <a:t>security</a:t>
          </a:r>
          <a:r>
            <a:rPr lang="fr-LU" sz="1800" kern="1200" dirty="0" smtClean="0"/>
            <a:t> report (SBS)</a:t>
          </a:r>
          <a:endParaRPr lang="lb-LU" sz="1800" kern="1200" dirty="0"/>
        </a:p>
        <a:p>
          <a:pPr marL="342900" lvl="2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600" kern="1200" dirty="0" smtClean="0"/>
            <a:t>Listing of </a:t>
          </a:r>
          <a:r>
            <a:rPr lang="fr-LU" sz="1600" kern="1200" dirty="0" err="1" smtClean="0"/>
            <a:t>shares</a:t>
          </a:r>
          <a:r>
            <a:rPr lang="fr-LU" sz="1600" kern="1200" dirty="0" smtClean="0"/>
            <a:t> and </a:t>
          </a:r>
          <a:r>
            <a:rPr lang="fr-LU" sz="1600" kern="1200" dirty="0" err="1" smtClean="0"/>
            <a:t>units</a:t>
          </a:r>
          <a:r>
            <a:rPr lang="fr-LU" sz="1600" kern="1200" dirty="0" smtClean="0"/>
            <a:t> and/or </a:t>
          </a:r>
          <a:r>
            <a:rPr lang="fr-LU" sz="1600" kern="1200" dirty="0" err="1" smtClean="0"/>
            <a:t>debt-securities</a:t>
          </a:r>
          <a:r>
            <a:rPr lang="fr-LU" sz="1600" kern="1200" dirty="0" smtClean="0"/>
            <a:t> </a:t>
          </a:r>
          <a:r>
            <a:rPr lang="fr-LU" sz="1600" kern="1200" dirty="0" err="1" smtClean="0"/>
            <a:t>held</a:t>
          </a:r>
          <a:r>
            <a:rPr lang="fr-LU" sz="1600" kern="1200" dirty="0" smtClean="0"/>
            <a:t> and/or </a:t>
          </a:r>
          <a:r>
            <a:rPr lang="fr-LU" sz="1600" kern="1200" dirty="0" err="1" smtClean="0"/>
            <a:t>issued</a:t>
          </a:r>
          <a:endParaRPr lang="lb-LU" sz="16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err="1" smtClean="0"/>
            <a:t>Frequency</a:t>
          </a:r>
          <a:r>
            <a:rPr lang="fr-LU" sz="1800" kern="1200" dirty="0" smtClean="0"/>
            <a:t>: </a:t>
          </a:r>
          <a:r>
            <a:rPr lang="fr-LU" sz="1800" kern="1200" dirty="0" err="1" smtClean="0"/>
            <a:t>monthly</a:t>
          </a:r>
          <a:endParaRPr lang="lb-L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Enter </a:t>
          </a:r>
          <a:r>
            <a:rPr lang="fr-LU" sz="1800" kern="1200" dirty="0" err="1" smtClean="0"/>
            <a:t>into</a:t>
          </a:r>
          <a:r>
            <a:rPr lang="fr-LU" sz="1800" kern="1200" dirty="0" smtClean="0"/>
            <a:t> force: data as at 31/12/2013</a:t>
          </a:r>
          <a:endParaRPr lang="lb-LU" sz="1800" kern="1200" dirty="0"/>
        </a:p>
      </dsp:txBody>
      <dsp:txXfrm rot="5400000">
        <a:off x="4068685" y="290329"/>
        <a:ext cx="1772825" cy="6091803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10F453F-ACC0-41D9-8BAF-8ACBF6A9C5FB}">
      <dsp:nvSpPr>
        <dsp:cNvPr id="0" name=""/>
        <dsp:cNvSpPr/>
      </dsp:nvSpPr>
      <dsp:spPr>
        <a:xfrm rot="5400000">
          <a:off x="-409113" y="413471"/>
          <a:ext cx="2727424" cy="1909196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400" kern="1200" dirty="0" err="1" smtClean="0"/>
            <a:t>Regulation</a:t>
          </a:r>
          <a:r>
            <a:rPr lang="fr-LU" sz="2400" kern="1200" dirty="0" smtClean="0"/>
            <a:t> ECB/2013/40</a:t>
          </a:r>
          <a:endParaRPr lang="lb-LU" sz="2400" kern="1200" dirty="0"/>
        </a:p>
      </dsp:txBody>
      <dsp:txXfrm rot="5400000">
        <a:off x="-409113" y="413471"/>
        <a:ext cx="2727424" cy="1909196"/>
      </dsp:txXfrm>
    </dsp:sp>
    <dsp:sp modelId="{89F69BDB-AEAC-420C-914A-A790E4156366}">
      <dsp:nvSpPr>
        <dsp:cNvPr id="0" name=""/>
        <dsp:cNvSpPr/>
      </dsp:nvSpPr>
      <dsp:spPr>
        <a:xfrm rot="5400000">
          <a:off x="4068685" y="-2155130"/>
          <a:ext cx="1772825" cy="6091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err="1" smtClean="0"/>
            <a:t>Repeal</a:t>
          </a:r>
          <a:r>
            <a:rPr lang="fr-LU" sz="1800" kern="1200" dirty="0" smtClean="0"/>
            <a:t> of ECB/2008/30 </a:t>
          </a:r>
          <a:r>
            <a:rPr lang="fr-LU" sz="1800" kern="1200" dirty="0" err="1" smtClean="0"/>
            <a:t>Regulation</a:t>
          </a:r>
          <a:endParaRPr lang="lb-L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err="1" smtClean="0"/>
            <a:t>Re-definition</a:t>
          </a:r>
          <a:r>
            <a:rPr lang="fr-LU" sz="1800" kern="1200" dirty="0" smtClean="0"/>
            <a:t> of </a:t>
          </a:r>
          <a:r>
            <a:rPr lang="fr-LU" sz="1800" kern="1200" dirty="0" err="1" smtClean="0"/>
            <a:t>statistical</a:t>
          </a:r>
          <a:r>
            <a:rPr lang="fr-LU" sz="1800" kern="1200" dirty="0" smtClean="0"/>
            <a:t> data to </a:t>
          </a:r>
          <a:r>
            <a:rPr lang="fr-LU" sz="1800" kern="1200" dirty="0" err="1" smtClean="0"/>
            <a:t>be</a:t>
          </a:r>
          <a:r>
            <a:rPr lang="fr-LU" sz="1800" kern="1200" dirty="0" smtClean="0"/>
            <a:t> </a:t>
          </a:r>
          <a:r>
            <a:rPr lang="fr-LU" sz="1800" kern="1200" dirty="0" err="1" smtClean="0"/>
            <a:t>collected</a:t>
          </a:r>
          <a:r>
            <a:rPr lang="fr-LU" sz="1800" kern="1200" dirty="0" smtClean="0"/>
            <a:t> (</a:t>
          </a:r>
          <a:r>
            <a:rPr lang="fr-LU" sz="1800" kern="1200" dirty="0" err="1" smtClean="0"/>
            <a:t>based</a:t>
          </a:r>
          <a:r>
            <a:rPr lang="fr-LU" sz="1800" kern="1200" dirty="0" smtClean="0"/>
            <a:t> on new </a:t>
          </a:r>
          <a:r>
            <a:rPr lang="fr-LU" sz="1800" kern="1200" dirty="0" err="1" smtClean="0"/>
            <a:t>European</a:t>
          </a:r>
          <a:r>
            <a:rPr lang="fr-LU" sz="1800" kern="1200" dirty="0" smtClean="0"/>
            <a:t> System of </a:t>
          </a:r>
          <a:r>
            <a:rPr lang="fr-LU" sz="1800" kern="1200" dirty="0" err="1" smtClean="0"/>
            <a:t>Accounts</a:t>
          </a:r>
          <a:r>
            <a:rPr lang="fr-LU" sz="1800" kern="1200" dirty="0" smtClean="0"/>
            <a:t>: ESA 2010) </a:t>
          </a:r>
          <a:endParaRPr lang="lb-LU" sz="1800" kern="1200" dirty="0"/>
        </a:p>
      </dsp:txBody>
      <dsp:txXfrm rot="5400000">
        <a:off x="4068685" y="-2155130"/>
        <a:ext cx="1772825" cy="6091803"/>
      </dsp:txXfrm>
    </dsp:sp>
    <dsp:sp modelId="{C375D1DB-248A-4E65-A869-CEDDA13AB92F}">
      <dsp:nvSpPr>
        <dsp:cNvPr id="0" name=""/>
        <dsp:cNvSpPr/>
      </dsp:nvSpPr>
      <dsp:spPr>
        <a:xfrm rot="5400000">
          <a:off x="-409113" y="2858931"/>
          <a:ext cx="2727424" cy="1909196"/>
        </a:xfrm>
        <a:prstGeom prst="chevron">
          <a:avLst/>
        </a:prstGeom>
        <a:gradFill rotWithShape="0">
          <a:gsLst>
            <a:gs pos="0">
              <a:schemeClr val="accent1">
                <a:alpha val="90000"/>
                <a:hueOff val="0"/>
                <a:satOff val="0"/>
                <a:lumOff val="0"/>
                <a:alphaOff val="-40000"/>
                <a:shade val="51000"/>
                <a:satMod val="130000"/>
              </a:schemeClr>
            </a:gs>
            <a:gs pos="80000">
              <a:schemeClr val="accent1">
                <a:alpha val="90000"/>
                <a:hueOff val="0"/>
                <a:satOff val="0"/>
                <a:lumOff val="0"/>
                <a:alphaOff val="-40000"/>
                <a:shade val="93000"/>
                <a:satMod val="130000"/>
              </a:schemeClr>
            </a:gs>
            <a:gs pos="100000">
              <a:schemeClr val="accent1">
                <a:alpha val="90000"/>
                <a:hueOff val="0"/>
                <a:satOff val="0"/>
                <a:lumOff val="0"/>
                <a:alphaOff val="-40000"/>
                <a:shade val="94000"/>
                <a:satMod val="135000"/>
              </a:schemeClr>
            </a:gs>
          </a:gsLst>
          <a:lin ang="16200000" scaled="0"/>
        </a:gra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1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LU" sz="2400" kern="1200" dirty="0" smtClean="0"/>
            <a:t>BCL </a:t>
          </a:r>
          <a:r>
            <a:rPr lang="fr-LU" sz="2400" kern="1200" dirty="0" err="1" smtClean="0"/>
            <a:t>Circular</a:t>
          </a:r>
          <a:r>
            <a:rPr lang="fr-LU" sz="2400" kern="1200" dirty="0" smtClean="0"/>
            <a:t> 2014/236</a:t>
          </a:r>
          <a:endParaRPr lang="lb-LU" sz="2400" kern="1200" dirty="0"/>
        </a:p>
      </dsp:txBody>
      <dsp:txXfrm rot="5400000">
        <a:off x="-409113" y="2858931"/>
        <a:ext cx="2727424" cy="1909196"/>
      </dsp:txXfrm>
    </dsp:sp>
    <dsp:sp modelId="{CAB07A65-926B-458E-A187-95C666A64AED}">
      <dsp:nvSpPr>
        <dsp:cNvPr id="0" name=""/>
        <dsp:cNvSpPr/>
      </dsp:nvSpPr>
      <dsp:spPr>
        <a:xfrm rot="5400000">
          <a:off x="4068685" y="290329"/>
          <a:ext cx="1772825" cy="609180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8016" tIns="11430" rIns="11430" bIns="1143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r-LU" sz="1800" kern="1200" dirty="0" smtClean="0"/>
            <a:t>Modifications of </a:t>
          </a:r>
          <a:r>
            <a:rPr lang="fr-LU" sz="1800" kern="1200" dirty="0" err="1" smtClean="0"/>
            <a:t>actual</a:t>
          </a:r>
          <a:r>
            <a:rPr lang="fr-LU" sz="1800" kern="1200" dirty="0" smtClean="0"/>
            <a:t> </a:t>
          </a:r>
          <a:r>
            <a:rPr lang="fr-LU" sz="1800" kern="1200" dirty="0" err="1" smtClean="0"/>
            <a:t>statistical</a:t>
          </a:r>
          <a:r>
            <a:rPr lang="fr-LU" sz="1800" kern="1200" dirty="0" smtClean="0"/>
            <a:t> data collection</a:t>
          </a:r>
          <a:endParaRPr lang="lb-LU" sz="18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lb-LU" sz="1800" kern="1200" dirty="0" err="1" smtClean="0"/>
            <a:t>Enter</a:t>
          </a:r>
          <a:r>
            <a:rPr lang="lb-LU" sz="1800" kern="1200" dirty="0" smtClean="0"/>
            <a:t> </a:t>
          </a:r>
          <a:r>
            <a:rPr lang="lb-LU" sz="1800" kern="1200" dirty="0" err="1" smtClean="0"/>
            <a:t>into</a:t>
          </a:r>
          <a:r>
            <a:rPr lang="lb-LU" sz="1800" kern="1200" dirty="0" smtClean="0"/>
            <a:t> </a:t>
          </a:r>
          <a:r>
            <a:rPr lang="lb-LU" sz="1800" kern="1200" dirty="0" err="1" smtClean="0"/>
            <a:t>force</a:t>
          </a:r>
          <a:r>
            <a:rPr lang="lb-LU" sz="1800" kern="1200" dirty="0" smtClean="0"/>
            <a:t>: </a:t>
          </a:r>
          <a:r>
            <a:rPr lang="lb-LU" sz="1800" kern="1200" dirty="0" err="1" smtClean="0"/>
            <a:t>data</a:t>
          </a:r>
          <a:r>
            <a:rPr lang="lb-LU" sz="1800" kern="1200" dirty="0" smtClean="0"/>
            <a:t> </a:t>
          </a:r>
          <a:r>
            <a:rPr lang="lb-LU" sz="1800" kern="1200" dirty="0" err="1" smtClean="0"/>
            <a:t>as</a:t>
          </a:r>
          <a:r>
            <a:rPr lang="lb-LU" sz="1800" kern="1200" dirty="0" smtClean="0"/>
            <a:t> </a:t>
          </a:r>
          <a:r>
            <a:rPr lang="lb-LU" sz="1800" kern="1200" dirty="0" err="1" smtClean="0"/>
            <a:t>at</a:t>
          </a:r>
          <a:r>
            <a:rPr lang="lb-LU" sz="1800" kern="1200" dirty="0" smtClean="0"/>
            <a:t> 31/12/2014</a:t>
          </a:r>
          <a:endParaRPr lang="lb-LU" sz="1800" kern="1200" dirty="0"/>
        </a:p>
      </dsp:txBody>
      <dsp:txXfrm rot="5400000">
        <a:off x="4068685" y="290329"/>
        <a:ext cx="1772825" cy="6091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48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4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48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091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1648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4" y="9430091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39F8DA48-DD18-4A96-BF91-06D51D824E2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189678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7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8" y="4715907"/>
            <a:ext cx="4984962" cy="446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1815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endParaRPr lang="fr-FR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7" y="9431815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</a:lstStyle>
          <a:p>
            <a:fld id="{6919C977-7B23-4019-8A16-B95DF88861C2}" type="slidenum">
              <a:rPr lang="fr-FR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6907816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534499F-4F3A-4D10-9744-B861A9081A14}" type="slidenum">
              <a:rPr lang="fr-FR"/>
              <a:pPr/>
              <a:t>1</a:t>
            </a:fld>
            <a:endParaRPr lang="fr-FR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340107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9C977-7B23-4019-8A16-B95DF88861C2}" type="slidenum">
              <a:rPr lang="fr-FR" smtClean="0"/>
              <a:pPr/>
              <a:t>44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14195840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photo_1_grand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76400" y="3136900"/>
            <a:ext cx="7467600" cy="3717925"/>
          </a:xfrm>
          <a:prstGeom prst="rect">
            <a:avLst/>
          </a:prstGeom>
          <a:noFill/>
        </p:spPr>
      </p:pic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990600" y="0"/>
            <a:ext cx="685800" cy="6858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lb-LU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0" y="1981200"/>
            <a:ext cx="9144000" cy="1143000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981200" y="3581400"/>
            <a:ext cx="6934200" cy="30480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1066800" y="6172200"/>
            <a:ext cx="685800" cy="685800"/>
          </a:xfrm>
        </p:spPr>
        <p:txBody>
          <a:bodyPr/>
          <a:lstStyle>
            <a:lvl1pPr>
              <a:defRPr/>
            </a:lvl1pPr>
          </a:lstStyle>
          <a:p>
            <a:fld id="{AE901E57-0F9C-40A4-8F90-C3ABABFB23F5}" type="slidenum">
              <a:rPr lang="en-US"/>
              <a:pPr/>
              <a:t>‹#›</a:t>
            </a:fld>
            <a:endParaRPr lang="en-US"/>
          </a:p>
        </p:txBody>
      </p:sp>
      <p:graphicFrame>
        <p:nvGraphicFramePr>
          <p:cNvPr id="16391" name="Object 7"/>
          <p:cNvGraphicFramePr>
            <a:graphicFrameLocks noChangeAspect="1"/>
          </p:cNvGraphicFramePr>
          <p:nvPr/>
        </p:nvGraphicFramePr>
        <p:xfrm>
          <a:off x="2514600" y="228600"/>
          <a:ext cx="4953000" cy="1454150"/>
        </p:xfrm>
        <a:graphic>
          <a:graphicData uri="http://schemas.openxmlformats.org/presentationml/2006/ole">
            <p:oleObj spid="_x0000_s16403" name="Photo Editor Photo" r:id="rId4" imgW="16575814" imgH="4866667" progId="">
              <p:embed/>
            </p:oleObj>
          </a:graphicData>
        </a:graphic>
      </p:graphicFrame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177539C-FB5B-44EA-8B51-59C6DF00B28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629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629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7B49848-0A99-4B2A-9F88-B07305DED6F7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 typeface="Arial" pitchFamily="34" charset="0"/>
              <a:buChar char="■"/>
              <a:defRPr/>
            </a:lvl1pPr>
            <a:lvl2pPr>
              <a:buFont typeface="Arial" pitchFamily="34" charset="0"/>
              <a:buChar char="■"/>
              <a:defRPr/>
            </a:lvl2pPr>
            <a:lvl3pPr>
              <a:buFont typeface="Arial" pitchFamily="34" charset="0"/>
              <a:buChar char="■"/>
              <a:defRPr/>
            </a:lvl3pPr>
            <a:lvl4pPr>
              <a:buFont typeface="Arial" pitchFamily="34" charset="0"/>
              <a:buChar char="■"/>
              <a:defRPr/>
            </a:lvl4pPr>
            <a:lvl5pPr>
              <a:buFont typeface="Arial" pitchFamily="34" charset="0"/>
              <a:buChar char="■"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lb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E2EE7C9-5963-4206-A870-AE6A55B83AEC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BDC5358D-61A4-45E9-B781-1E1ACFA0FBE4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447800"/>
            <a:ext cx="39243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91100" y="1447800"/>
            <a:ext cx="39243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8BD9FCF-B5C2-4F93-95ED-AE512A8E6189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59205157-7E0A-403F-A24A-4AA5C5F420D9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FF42521-377B-4E27-AF56-E7D8C04C47CB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1D280C-99BF-4861-A981-360B6247391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b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E4F6DC66-9D94-4622-830A-1F504A54AB1F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lb-L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b-L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C3E039C-0D4A-47CB-9912-3703AE8E2747}" type="slidenum">
              <a:rPr lang="fr-FR"/>
              <a:pPr/>
              <a:t>‹#›</a:t>
            </a:fld>
            <a:endParaRPr lang="fr-FR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oleObject" Target="../embeddings/oleObject1.bin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untitled"/>
          <p:cNvPicPr>
            <a:picLocks noChangeAspect="1" noChangeArrowheads="1"/>
          </p:cNvPicPr>
          <p:nvPr/>
        </p:nvPicPr>
        <p:blipFill>
          <a:blip r:embed="rId14" cstate="print">
            <a:lum bright="2000" contrast="10000"/>
          </a:blip>
          <a:srcRect/>
          <a:stretch>
            <a:fillRect/>
          </a:stretch>
        </p:blipFill>
        <p:spPr bwMode="auto">
          <a:xfrm>
            <a:off x="1752600" y="1295400"/>
            <a:ext cx="73914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0" y="762000"/>
            <a:ext cx="685800" cy="60960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lb-LU"/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1295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edit Master title style</a:t>
            </a: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447800"/>
            <a:ext cx="80010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edit</a:t>
            </a:r>
            <a:r>
              <a:rPr lang="fr-FR" dirty="0" smtClean="0"/>
              <a:t> Master </a:t>
            </a:r>
            <a:r>
              <a:rPr lang="fr-FR" dirty="0" err="1" smtClean="0"/>
              <a:t>text</a:t>
            </a:r>
            <a:r>
              <a:rPr lang="fr-FR" dirty="0" smtClean="0"/>
              <a:t> styles</a:t>
            </a:r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smtClean="0"/>
              <a:t>Third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smtClean="0"/>
              <a:t>Fourth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smtClean="0"/>
              <a:t>Fifth </a:t>
            </a:r>
            <a:r>
              <a:rPr lang="fr-FR" dirty="0" err="1" smtClean="0"/>
              <a:t>level</a:t>
            </a:r>
            <a:endParaRPr lang="fr-FR" dirty="0" smtClean="0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0" y="6172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2400"/>
            </a:lvl1pPr>
          </a:lstStyle>
          <a:p>
            <a:fld id="{4C0D7A20-E037-4C9E-A8C3-71CD215FF2FD}" type="slidenum">
              <a:rPr lang="fr-FR"/>
              <a:pPr/>
              <a:t>‹#›</a:t>
            </a:fld>
            <a:endParaRPr lang="fr-FR"/>
          </a:p>
        </p:txBody>
      </p:sp>
      <p:graphicFrame>
        <p:nvGraphicFramePr>
          <p:cNvPr id="15367" name="Object 7"/>
          <p:cNvGraphicFramePr>
            <a:graphicFrameLocks noChangeAspect="1"/>
          </p:cNvGraphicFramePr>
          <p:nvPr/>
        </p:nvGraphicFramePr>
        <p:xfrm>
          <a:off x="8077200" y="6400800"/>
          <a:ext cx="838200" cy="246063"/>
        </p:xfrm>
        <a:graphic>
          <a:graphicData uri="http://schemas.openxmlformats.org/presentationml/2006/ole">
            <p:oleObj spid="_x0000_s15379" name="Photo Editor Photo" r:id="rId15" imgW="16575814" imgH="4866667" progId="">
              <p:embed/>
            </p:oleObj>
          </a:graphicData>
        </a:graphic>
      </p:graphicFrame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600">
          <a:solidFill>
            <a:schemeClr val="bg1"/>
          </a:solidFill>
          <a:latin typeface="Arial" charset="0"/>
        </a:defRPr>
      </a:lvl9pPr>
    </p:titleStyle>
    <p:bodyStyle>
      <a:lvl1pPr marL="476250" indent="-476250" algn="l" rtl="0" eaLnBrk="0" fontAlgn="base" hangingPunct="0">
        <a:spcBef>
          <a:spcPct val="50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■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1052513" indent="-3857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■"/>
        <a:defRPr sz="2800">
          <a:solidFill>
            <a:schemeClr val="tx1"/>
          </a:solidFill>
          <a:latin typeface="+mn-lt"/>
        </a:defRPr>
      </a:lvl2pPr>
      <a:lvl3pPr marL="1528763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■"/>
        <a:defRPr sz="2400">
          <a:solidFill>
            <a:schemeClr val="tx1"/>
          </a:solidFill>
          <a:latin typeface="+mn-lt"/>
        </a:defRPr>
      </a:lvl3pPr>
      <a:lvl4pPr marL="1995488" indent="-2762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■"/>
        <a:defRPr sz="2000">
          <a:solidFill>
            <a:schemeClr val="tx1"/>
          </a:solidFill>
          <a:latin typeface="+mn-lt"/>
        </a:defRPr>
      </a:lvl4pPr>
      <a:lvl5pPr marL="2473325" indent="-2873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pitchFamily="34" charset="0"/>
        <a:buChar char="■"/>
        <a:defRPr>
          <a:solidFill>
            <a:schemeClr val="tx1"/>
          </a:solidFill>
          <a:latin typeface="+mn-lt"/>
        </a:defRPr>
      </a:lvl5pPr>
      <a:lvl6pPr marL="2930525" indent="-2873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 pitchFamily="2" charset="2"/>
        <a:buChar char="n"/>
        <a:defRPr>
          <a:solidFill>
            <a:schemeClr val="tx1"/>
          </a:solidFill>
          <a:latin typeface="+mn-lt"/>
        </a:defRPr>
      </a:lvl6pPr>
      <a:lvl7pPr marL="3387725" indent="-2873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 pitchFamily="2" charset="2"/>
        <a:buChar char="n"/>
        <a:defRPr>
          <a:solidFill>
            <a:schemeClr val="tx1"/>
          </a:solidFill>
          <a:latin typeface="+mn-lt"/>
        </a:defRPr>
      </a:lvl7pPr>
      <a:lvl8pPr marL="3844925" indent="-2873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 pitchFamily="2" charset="2"/>
        <a:buChar char="n"/>
        <a:defRPr>
          <a:solidFill>
            <a:schemeClr val="tx1"/>
          </a:solidFill>
          <a:latin typeface="+mn-lt"/>
        </a:defRPr>
      </a:lvl8pPr>
      <a:lvl9pPr marL="4302125" indent="-2873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Monotype Sorts" pitchFamily="2" charset="2"/>
        <a:buChar char="n"/>
        <a:defRPr>
          <a:solidFill>
            <a:schemeClr val="tx1"/>
          </a:solidFill>
          <a:latin typeface="+mn-lt"/>
        </a:defRPr>
      </a:lvl9pPr>
    </p:bodyStyle>
    <p:otherStyle>
      <a:defPPr>
        <a:defRPr lang="lb-L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hyperlink" Target="mailto:reporting.titrisation@bcl.lu" TargetMode="External"/><Relationship Id="rId1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0" y="2101850"/>
            <a:ext cx="9144000" cy="889000"/>
          </a:xfrm>
        </p:spPr>
        <p:txBody>
          <a:bodyPr/>
          <a:lstStyle/>
          <a:p>
            <a:r>
              <a:rPr lang="fr-FR" sz="3200" dirty="0" smtClean="0"/>
              <a:t>New </a:t>
            </a:r>
            <a:r>
              <a:rPr lang="fr-FR" sz="3200" dirty="0" err="1" smtClean="0"/>
              <a:t>statistical</a:t>
            </a:r>
            <a:r>
              <a:rPr lang="fr-FR" sz="3200" dirty="0" smtClean="0"/>
              <a:t> data collection for </a:t>
            </a:r>
            <a:r>
              <a:rPr lang="fr-FR" sz="3200" dirty="0" err="1" smtClean="0"/>
              <a:t>securitisation</a:t>
            </a:r>
            <a:r>
              <a:rPr lang="fr-FR" sz="3200" dirty="0" smtClean="0"/>
              <a:t> </a:t>
            </a:r>
            <a:r>
              <a:rPr lang="fr-FR" sz="3200" dirty="0" err="1" smtClean="0"/>
              <a:t>vehicles</a:t>
            </a:r>
            <a:endParaRPr lang="fr-FR" sz="32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981200" y="3581400"/>
            <a:ext cx="6934200" cy="3087688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fr-FR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fr-FR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endParaRPr lang="fr-FR" dirty="0">
              <a:solidFill>
                <a:schemeClr val="bg1"/>
              </a:solidFill>
            </a:endParaRPr>
          </a:p>
          <a:p>
            <a:pPr>
              <a:lnSpc>
                <a:spcPct val="90000"/>
              </a:lnSpc>
            </a:pPr>
            <a:r>
              <a:rPr lang="fr-FR" dirty="0">
                <a:solidFill>
                  <a:schemeClr val="bg1"/>
                </a:solidFill>
              </a:rPr>
              <a:t>			</a:t>
            </a:r>
            <a:r>
              <a:rPr lang="fr-FR" sz="2400" dirty="0" err="1" smtClean="0">
                <a:solidFill>
                  <a:schemeClr val="bg1"/>
                </a:solidFill>
              </a:rPr>
              <a:t>November</a:t>
            </a:r>
            <a:r>
              <a:rPr lang="fr-FR" sz="2400" dirty="0" smtClean="0">
                <a:solidFill>
                  <a:schemeClr val="bg1"/>
                </a:solidFill>
              </a:rPr>
              <a:t> </a:t>
            </a:r>
            <a:r>
              <a:rPr lang="fr-FR" sz="2400" dirty="0">
                <a:solidFill>
                  <a:schemeClr val="bg1"/>
                </a:solidFill>
              </a:rPr>
              <a:t>2014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4CCB4B90-3AB6-4B0B-A367-F82FD5B10C18}" type="slidenum">
              <a:rPr lang="en-US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2. « </a:t>
            </a:r>
            <a:r>
              <a:rPr lang="fr-CH" dirty="0" err="1" smtClean="0"/>
              <a:t>typical</a:t>
            </a:r>
            <a:r>
              <a:rPr lang="fr-CH" dirty="0" smtClean="0"/>
              <a:t> » balance </a:t>
            </a:r>
            <a:r>
              <a:rPr lang="fr-CH" dirty="0" err="1" smtClean="0"/>
              <a:t>sheet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10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Correspondence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</a:t>
            </a:r>
            <a:r>
              <a:rPr lang="fr-CH" dirty="0" err="1" smtClean="0"/>
              <a:t>annual</a:t>
            </a:r>
            <a:r>
              <a:rPr lang="fr-CH" dirty="0" smtClean="0"/>
              <a:t> </a:t>
            </a:r>
            <a:r>
              <a:rPr lang="fr-CH" dirty="0" err="1" smtClean="0"/>
              <a:t>accounts</a:t>
            </a:r>
            <a:r>
              <a:rPr lang="fr-CH" dirty="0" smtClean="0"/>
              <a:t> and BCL items - ASSETS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976061555"/>
              </p:ext>
            </p:extLst>
          </p:nvPr>
        </p:nvGraphicFramePr>
        <p:xfrm>
          <a:off x="914400" y="1447800"/>
          <a:ext cx="8001000" cy="493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7520"/>
                <a:gridCol w="1080120"/>
                <a:gridCol w="3983360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Annual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accounts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CH" dirty="0" smtClean="0"/>
                        <a:t>BCL items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baseline="0" dirty="0" smtClean="0"/>
                        <a:t>Formation </a:t>
                      </a:r>
                      <a:r>
                        <a:rPr lang="fr-CH" sz="1600" baseline="0" dirty="0" err="1" smtClean="0"/>
                        <a:t>expenses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Other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assets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Tangible </a:t>
                      </a:r>
                      <a:r>
                        <a:rPr lang="fr-CH" sz="1600" dirty="0" err="1" smtClean="0"/>
                        <a:t>fixed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assets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1-006000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Non </a:t>
                      </a:r>
                      <a:r>
                        <a:rPr lang="fr-CH" sz="1600" dirty="0" err="1" smtClean="0"/>
                        <a:t>financial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assets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baseline="0" dirty="0" smtClean="0"/>
                        <a:t>Securities </a:t>
                      </a:r>
                      <a:r>
                        <a:rPr lang="fr-CH" sz="1600" baseline="0" dirty="0" err="1" smtClean="0"/>
                        <a:t>held</a:t>
                      </a:r>
                      <a:r>
                        <a:rPr lang="fr-CH" sz="1600" baseline="0" dirty="0" smtClean="0"/>
                        <a:t> as </a:t>
                      </a:r>
                      <a:r>
                        <a:rPr lang="fr-CH" sz="1600" baseline="0" dirty="0" err="1" smtClean="0"/>
                        <a:t>fixed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assets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1-002000</a:t>
                      </a:r>
                    </a:p>
                    <a:p>
                      <a:r>
                        <a:rPr lang="fr-CH" sz="1600" dirty="0" smtClean="0"/>
                        <a:t>1-003000</a:t>
                      </a:r>
                    </a:p>
                    <a:p>
                      <a:r>
                        <a:rPr lang="fr-CH" sz="1600" dirty="0" smtClean="0"/>
                        <a:t>1-005000</a:t>
                      </a:r>
                    </a:p>
                    <a:p>
                      <a:endParaRPr lang="fr-CH" sz="1600" dirty="0" smtClean="0"/>
                    </a:p>
                    <a:p>
                      <a:r>
                        <a:rPr lang="fr-CH" sz="1600" dirty="0" smtClean="0"/>
                        <a:t>1-007000</a:t>
                      </a:r>
                    </a:p>
                    <a:p>
                      <a:r>
                        <a:rPr lang="fr-CH" sz="1600" dirty="0" smtClean="0"/>
                        <a:t>2-011000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err="1" smtClean="0"/>
                        <a:t>Deposits</a:t>
                      </a:r>
                      <a:r>
                        <a:rPr lang="fr-CH" sz="1600" dirty="0" smtClean="0"/>
                        <a:t> and </a:t>
                      </a:r>
                      <a:r>
                        <a:rPr lang="fr-CH" sz="1600" dirty="0" err="1" smtClean="0"/>
                        <a:t>loan</a:t>
                      </a:r>
                      <a:r>
                        <a:rPr lang="fr-CH" sz="1600" dirty="0" smtClean="0"/>
                        <a:t> claims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400" dirty="0" smtClean="0"/>
                        <a:t>(not </a:t>
                      </a:r>
                      <a:r>
                        <a:rPr lang="fr-CH" sz="1400" dirty="0" err="1" smtClean="0"/>
                        <a:t>transferable</a:t>
                      </a:r>
                      <a:r>
                        <a:rPr lang="fr-CH" sz="1400" dirty="0" smtClean="0"/>
                        <a:t>)</a:t>
                      </a:r>
                      <a:endParaRPr lang="fr-CH" sz="1600" dirty="0" smtClean="0"/>
                    </a:p>
                    <a:p>
                      <a:r>
                        <a:rPr lang="fr-CH" sz="1600" dirty="0" err="1" smtClean="0"/>
                        <a:t>Debt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securities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held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400" dirty="0" smtClean="0"/>
                        <a:t>(</a:t>
                      </a:r>
                      <a:r>
                        <a:rPr lang="fr-CH" sz="1400" dirty="0" err="1" smtClean="0"/>
                        <a:t>transferable</a:t>
                      </a:r>
                      <a:r>
                        <a:rPr lang="fr-CH" sz="1400" dirty="0" smtClean="0"/>
                        <a:t>)</a:t>
                      </a:r>
                      <a:endParaRPr lang="fr-CH" sz="1600" dirty="0" smtClean="0"/>
                    </a:p>
                    <a:p>
                      <a:r>
                        <a:rPr lang="fr-CH" sz="1600" dirty="0" err="1" smtClean="0"/>
                        <a:t>Equity</a:t>
                      </a:r>
                      <a:r>
                        <a:rPr lang="fr-CH" sz="1600" dirty="0" smtClean="0"/>
                        <a:t> and </a:t>
                      </a:r>
                      <a:r>
                        <a:rPr lang="fr-CH" sz="1600" dirty="0" err="1" smtClean="0"/>
                        <a:t>investment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funds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shares</a:t>
                      </a:r>
                      <a:r>
                        <a:rPr lang="fr-CH" sz="1600" dirty="0" smtClean="0"/>
                        <a:t>/</a:t>
                      </a:r>
                      <a:r>
                        <a:rPr lang="fr-CH" sz="1600" dirty="0" err="1" smtClean="0"/>
                        <a:t>units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held</a:t>
                      </a:r>
                      <a:endParaRPr lang="fr-CH" sz="1600" dirty="0" smtClean="0"/>
                    </a:p>
                    <a:p>
                      <a:r>
                        <a:rPr lang="fr-CH" sz="1600" dirty="0" smtClean="0"/>
                        <a:t>Financial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derivatives</a:t>
                      </a:r>
                      <a:r>
                        <a:rPr lang="fr-CH" sz="1600" baseline="0" dirty="0" smtClean="0"/>
                        <a:t> if</a:t>
                      </a:r>
                      <a:r>
                        <a:rPr lang="fr-CH" sz="1600" dirty="0" smtClean="0"/>
                        <a:t> &gt;0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Financial </a:t>
                      </a:r>
                      <a:r>
                        <a:rPr lang="fr-CH" sz="1600" dirty="0" err="1" smtClean="0"/>
                        <a:t>derivatives</a:t>
                      </a:r>
                      <a:r>
                        <a:rPr lang="fr-CH" sz="1600" dirty="0" smtClean="0"/>
                        <a:t> if &lt;0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Loans</a:t>
                      </a:r>
                      <a:r>
                        <a:rPr lang="fr-CH" sz="1600" baseline="0" dirty="0" smtClean="0"/>
                        <a:t> and claims </a:t>
                      </a:r>
                      <a:r>
                        <a:rPr lang="fr-CH" sz="1600" baseline="0" dirty="0" err="1" smtClean="0"/>
                        <a:t>held</a:t>
                      </a:r>
                      <a:r>
                        <a:rPr lang="fr-CH" sz="1600" baseline="0" dirty="0" smtClean="0"/>
                        <a:t> as </a:t>
                      </a:r>
                      <a:r>
                        <a:rPr lang="fr-CH" sz="1600" baseline="0" dirty="0" err="1" smtClean="0"/>
                        <a:t>fixed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assets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1-0100xx</a:t>
                      </a:r>
                    </a:p>
                    <a:p>
                      <a:r>
                        <a:rPr lang="fr-CH" sz="1600" baseline="0" dirty="0" smtClean="0"/>
                        <a:t>1-0110xx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Securitised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loans</a:t>
                      </a:r>
                      <a:endParaRPr lang="fr-CH" sz="1600" dirty="0" smtClean="0"/>
                    </a:p>
                    <a:p>
                      <a:r>
                        <a:rPr lang="fr-CH" sz="1600" dirty="0" err="1" smtClean="0"/>
                        <a:t>Other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securitised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assets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Other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debtors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1-002000</a:t>
                      </a:r>
                    </a:p>
                    <a:p>
                      <a:r>
                        <a:rPr lang="fr-CH" sz="1600" dirty="0" smtClean="0"/>
                        <a:t>1-090000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Deposits</a:t>
                      </a:r>
                      <a:r>
                        <a:rPr lang="fr-CH" sz="1600" dirty="0" smtClean="0"/>
                        <a:t> and </a:t>
                      </a:r>
                      <a:r>
                        <a:rPr lang="fr-CH" sz="1600" dirty="0" err="1" smtClean="0"/>
                        <a:t>loan</a:t>
                      </a:r>
                      <a:r>
                        <a:rPr lang="fr-CH" sz="1600" dirty="0" smtClean="0"/>
                        <a:t> claims</a:t>
                      </a:r>
                      <a:endParaRPr lang="fr-CH" sz="1600" baseline="0" dirty="0" smtClean="0"/>
                    </a:p>
                    <a:p>
                      <a:r>
                        <a:rPr lang="fr-CH" sz="1600" dirty="0" err="1" smtClean="0"/>
                        <a:t>Other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assets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Overnight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deposits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1-002000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Deposits</a:t>
                      </a:r>
                      <a:r>
                        <a:rPr lang="fr-CH" sz="1600" dirty="0" smtClean="0"/>
                        <a:t> and </a:t>
                      </a:r>
                      <a:r>
                        <a:rPr lang="fr-CH" sz="1600" dirty="0" err="1" smtClean="0"/>
                        <a:t>loan</a:t>
                      </a:r>
                      <a:r>
                        <a:rPr lang="fr-CH" sz="1600" dirty="0" smtClean="0"/>
                        <a:t> claims</a:t>
                      </a:r>
                      <a:endParaRPr lang="fr-CH" sz="16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Deposits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with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agreed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maturity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1-002000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Deposits</a:t>
                      </a:r>
                      <a:r>
                        <a:rPr lang="fr-CH" sz="1600" dirty="0" smtClean="0"/>
                        <a:t> and </a:t>
                      </a:r>
                      <a:r>
                        <a:rPr lang="fr-CH" sz="1600" dirty="0" err="1" smtClean="0"/>
                        <a:t>loan</a:t>
                      </a:r>
                      <a:r>
                        <a:rPr lang="fr-CH" sz="1600" dirty="0" smtClean="0"/>
                        <a:t> claims</a:t>
                      </a:r>
                      <a:endParaRPr lang="fr-CH" sz="16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Deferred</a:t>
                      </a:r>
                      <a:r>
                        <a:rPr lang="fr-CH" sz="1600" dirty="0" smtClean="0"/>
                        <a:t> charges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Other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assets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11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Correspondence</a:t>
            </a:r>
            <a:r>
              <a:rPr lang="fr-CH" dirty="0"/>
              <a:t> </a:t>
            </a:r>
            <a:r>
              <a:rPr lang="fr-CH" dirty="0" err="1"/>
              <a:t>between</a:t>
            </a:r>
            <a:r>
              <a:rPr lang="fr-CH" dirty="0"/>
              <a:t> </a:t>
            </a:r>
            <a:r>
              <a:rPr lang="fr-CH" dirty="0" err="1"/>
              <a:t>annual</a:t>
            </a:r>
            <a:r>
              <a:rPr lang="fr-CH" dirty="0"/>
              <a:t> </a:t>
            </a:r>
            <a:r>
              <a:rPr lang="fr-CH" dirty="0" err="1"/>
              <a:t>accounts</a:t>
            </a:r>
            <a:r>
              <a:rPr lang="fr-CH" dirty="0"/>
              <a:t> and BCL items - </a:t>
            </a:r>
            <a:r>
              <a:rPr lang="fr-CH" dirty="0" smtClean="0"/>
              <a:t>LIABILITIES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929437460"/>
              </p:ext>
            </p:extLst>
          </p:nvPr>
        </p:nvGraphicFramePr>
        <p:xfrm>
          <a:off x="914400" y="1447800"/>
          <a:ext cx="8001000" cy="528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65512"/>
                <a:gridCol w="1152128"/>
                <a:gridCol w="3983360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Annual</a:t>
                      </a:r>
                      <a:r>
                        <a:rPr lang="fr-CH" dirty="0" smtClean="0"/>
                        <a:t> </a:t>
                      </a:r>
                      <a:r>
                        <a:rPr lang="fr-CH" dirty="0" err="1" smtClean="0"/>
                        <a:t>accounts</a:t>
                      </a:r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fr-CH" dirty="0" smtClean="0"/>
                        <a:t>BCL items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baseline="0" dirty="0" err="1" smtClean="0"/>
                        <a:t>Subscribed</a:t>
                      </a:r>
                      <a:r>
                        <a:rPr lang="fr-CH" sz="1600" baseline="0" dirty="0" smtClean="0"/>
                        <a:t> capital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2-005000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Subscribed</a:t>
                      </a:r>
                      <a:r>
                        <a:rPr lang="fr-CH" sz="1600" dirty="0" smtClean="0"/>
                        <a:t> capital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Share premium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err="1" smtClean="0"/>
                        <a:t>Reserves</a:t>
                      </a:r>
                      <a:r>
                        <a:rPr lang="fr-CH" sz="1600" baseline="0" dirty="0" smtClean="0"/>
                        <a:t>, provisions and </a:t>
                      </a:r>
                      <a:r>
                        <a:rPr lang="fr-CH" sz="1600" baseline="0" dirty="0" err="1" smtClean="0"/>
                        <a:t>results</a:t>
                      </a:r>
                      <a:endParaRPr lang="fr-CH" sz="16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baseline="0" dirty="0" err="1" smtClean="0"/>
                        <a:t>Reserves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2-007000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err="1" smtClean="0"/>
                        <a:t>Reserves</a:t>
                      </a:r>
                      <a:r>
                        <a:rPr lang="fr-CH" sz="1600" baseline="0" dirty="0" smtClean="0"/>
                        <a:t>, provisions and </a:t>
                      </a:r>
                      <a:r>
                        <a:rPr lang="fr-CH" sz="1600" baseline="0" dirty="0" err="1" smtClean="0"/>
                        <a:t>results</a:t>
                      </a:r>
                      <a:endParaRPr lang="fr-CH" sz="16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Profit or </a:t>
                      </a:r>
                      <a:r>
                        <a:rPr lang="fr-CH" sz="1600" dirty="0" err="1" smtClean="0"/>
                        <a:t>loss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brought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forward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2-007000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err="1" smtClean="0"/>
                        <a:t>Reserves</a:t>
                      </a:r>
                      <a:r>
                        <a:rPr lang="fr-CH" sz="1600" baseline="0" dirty="0" smtClean="0"/>
                        <a:t>, provisions and </a:t>
                      </a:r>
                      <a:r>
                        <a:rPr lang="fr-CH" sz="1600" baseline="0" dirty="0" err="1" smtClean="0"/>
                        <a:t>results</a:t>
                      </a:r>
                      <a:endParaRPr lang="fr-CH" sz="16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Profit or </a:t>
                      </a:r>
                      <a:r>
                        <a:rPr lang="fr-CH" sz="1600" dirty="0" err="1" smtClean="0"/>
                        <a:t>loss</a:t>
                      </a:r>
                      <a:r>
                        <a:rPr lang="fr-CH" sz="1600" dirty="0" smtClean="0"/>
                        <a:t> for the </a:t>
                      </a:r>
                      <a:r>
                        <a:rPr lang="fr-CH" sz="1600" dirty="0" err="1" smtClean="0"/>
                        <a:t>year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2-007000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err="1" smtClean="0"/>
                        <a:t>Reserves</a:t>
                      </a:r>
                      <a:r>
                        <a:rPr lang="fr-CH" sz="1600" baseline="0" dirty="0" smtClean="0"/>
                        <a:t>, provisions and </a:t>
                      </a:r>
                      <a:r>
                        <a:rPr lang="fr-CH" sz="1600" baseline="0" dirty="0" err="1" smtClean="0"/>
                        <a:t>results</a:t>
                      </a:r>
                      <a:endParaRPr lang="fr-CH" sz="16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Provisions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2-007000</a:t>
                      </a:r>
                    </a:p>
                    <a:p>
                      <a:r>
                        <a:rPr lang="fr-CH" sz="1600" dirty="0" smtClean="0"/>
                        <a:t>2-090000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err="1" smtClean="0"/>
                        <a:t>Reserves</a:t>
                      </a:r>
                      <a:r>
                        <a:rPr lang="fr-CH" sz="1600" baseline="0" dirty="0" smtClean="0"/>
                        <a:t>, provisions and </a:t>
                      </a:r>
                      <a:r>
                        <a:rPr lang="fr-CH" sz="1600" baseline="0" dirty="0" err="1" smtClean="0"/>
                        <a:t>results</a:t>
                      </a:r>
                      <a:endParaRPr lang="fr-CH" sz="1600" baseline="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err="1" smtClean="0"/>
                        <a:t>Other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liabilities</a:t>
                      </a:r>
                      <a:endParaRPr lang="fr-CH" sz="16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Convertible </a:t>
                      </a:r>
                      <a:r>
                        <a:rPr lang="fr-CH" sz="1600" dirty="0" err="1" smtClean="0"/>
                        <a:t>loans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2-003000</a:t>
                      </a:r>
                    </a:p>
                    <a:p>
                      <a:r>
                        <a:rPr lang="fr-CH" sz="1600" dirty="0" smtClean="0"/>
                        <a:t>2-002000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err="1" smtClean="0"/>
                        <a:t>Debt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securities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issued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400" baseline="0" dirty="0" smtClean="0"/>
                        <a:t>(</a:t>
                      </a:r>
                      <a:r>
                        <a:rPr lang="fr-CH" sz="1400" baseline="0" dirty="0" err="1" smtClean="0"/>
                        <a:t>transferable</a:t>
                      </a:r>
                      <a:r>
                        <a:rPr lang="fr-CH" sz="1400" baseline="0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err="1" smtClean="0"/>
                        <a:t>Loans</a:t>
                      </a:r>
                      <a:r>
                        <a:rPr lang="fr-CH" sz="1600" dirty="0" smtClean="0"/>
                        <a:t> and </a:t>
                      </a:r>
                      <a:r>
                        <a:rPr lang="fr-CH" sz="1600" dirty="0" err="1" smtClean="0"/>
                        <a:t>deposits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received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400" baseline="0" dirty="0" smtClean="0"/>
                        <a:t>(not </a:t>
                      </a:r>
                      <a:r>
                        <a:rPr lang="fr-CH" sz="1400" baseline="0" dirty="0" err="1" smtClean="0"/>
                        <a:t>transf</a:t>
                      </a:r>
                      <a:r>
                        <a:rPr lang="fr-CH" sz="1400" baseline="0" dirty="0" smtClean="0"/>
                        <a:t>.)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smtClean="0"/>
                        <a:t>Non-convertible </a:t>
                      </a:r>
                      <a:r>
                        <a:rPr lang="fr-CH" sz="1600" dirty="0" err="1" smtClean="0"/>
                        <a:t>loans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2-003000</a:t>
                      </a:r>
                    </a:p>
                    <a:p>
                      <a:r>
                        <a:rPr lang="fr-CH" sz="1600" dirty="0" smtClean="0"/>
                        <a:t>2-002000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err="1" smtClean="0"/>
                        <a:t>Debt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securities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issued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400" baseline="0" dirty="0" smtClean="0"/>
                        <a:t>(</a:t>
                      </a:r>
                      <a:r>
                        <a:rPr lang="fr-CH" sz="1400" baseline="0" dirty="0" err="1" smtClean="0"/>
                        <a:t>transferable</a:t>
                      </a:r>
                      <a:r>
                        <a:rPr lang="fr-CH" sz="1400" baseline="0" dirty="0" smtClean="0"/>
                        <a:t>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err="1" smtClean="0"/>
                        <a:t>Loans</a:t>
                      </a:r>
                      <a:r>
                        <a:rPr lang="fr-CH" sz="1600" dirty="0" smtClean="0"/>
                        <a:t> and </a:t>
                      </a:r>
                      <a:r>
                        <a:rPr lang="fr-CH" sz="1600" dirty="0" err="1" smtClean="0"/>
                        <a:t>deposits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received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400" baseline="0" dirty="0" smtClean="0"/>
                        <a:t>(not </a:t>
                      </a:r>
                      <a:r>
                        <a:rPr lang="fr-CH" sz="1400" baseline="0" dirty="0" err="1" smtClean="0"/>
                        <a:t>transf</a:t>
                      </a:r>
                      <a:r>
                        <a:rPr lang="fr-CH" sz="1400" baseline="0" dirty="0" smtClean="0"/>
                        <a:t>.)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Amounts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owed</a:t>
                      </a:r>
                      <a:r>
                        <a:rPr lang="fr-CH" sz="1600" dirty="0" smtClean="0"/>
                        <a:t> to </a:t>
                      </a:r>
                      <a:r>
                        <a:rPr lang="fr-CH" sz="1600" dirty="0" err="1" smtClean="0"/>
                        <a:t>credit</a:t>
                      </a:r>
                      <a:r>
                        <a:rPr lang="fr-CH" sz="1600" dirty="0" smtClean="0"/>
                        <a:t> institutions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2-002000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dirty="0" err="1" smtClean="0"/>
                        <a:t>Loans</a:t>
                      </a:r>
                      <a:r>
                        <a:rPr lang="fr-CH" sz="1600" dirty="0" smtClean="0"/>
                        <a:t> and </a:t>
                      </a:r>
                      <a:r>
                        <a:rPr lang="fr-CH" sz="1600" dirty="0" err="1" smtClean="0"/>
                        <a:t>deposits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received</a:t>
                      </a:r>
                      <a:endParaRPr lang="fr-CH" sz="14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Other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creditors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err="1" smtClean="0"/>
                        <a:t>Other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liabilities</a:t>
                      </a:r>
                      <a:endParaRPr lang="fr-CH" sz="1600" baseline="0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Deferred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income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z="1600" baseline="0" dirty="0" err="1" smtClean="0"/>
                        <a:t>Other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liabilities</a:t>
                      </a:r>
                      <a:endParaRPr lang="fr-CH" sz="1600" baseline="0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12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Differences</a:t>
            </a:r>
            <a:r>
              <a:rPr lang="fr-CH" dirty="0" smtClean="0"/>
              <a:t> in </a:t>
            </a:r>
            <a:r>
              <a:rPr lang="fr-CH" dirty="0" err="1" smtClean="0"/>
              <a:t>accounting</a:t>
            </a:r>
            <a:r>
              <a:rPr lang="fr-CH" dirty="0" smtClean="0"/>
              <a:t> </a:t>
            </a:r>
            <a:r>
              <a:rPr lang="fr-CH" dirty="0" err="1" smtClean="0"/>
              <a:t>principles</a:t>
            </a:r>
            <a:r>
              <a:rPr lang="fr-CH" dirty="0" smtClean="0"/>
              <a:t>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err="1" smtClean="0"/>
              <a:t>Accrued</a:t>
            </a:r>
            <a:r>
              <a:rPr lang="fr-CH" sz="2800" dirty="0" smtClean="0"/>
              <a:t> </a:t>
            </a:r>
            <a:r>
              <a:rPr lang="fr-CH" sz="2800" dirty="0" err="1" smtClean="0"/>
              <a:t>interests</a:t>
            </a:r>
            <a:endParaRPr lang="fr-CH" sz="2800" dirty="0" smtClean="0"/>
          </a:p>
          <a:p>
            <a:pPr lvl="1"/>
            <a:r>
              <a:rPr lang="fr-CH" sz="2400" dirty="0" err="1" smtClean="0"/>
              <a:t>Annual</a:t>
            </a:r>
            <a:r>
              <a:rPr lang="fr-CH" sz="2400" dirty="0" smtClean="0"/>
              <a:t> </a:t>
            </a:r>
            <a:r>
              <a:rPr lang="fr-CH" sz="2400" dirty="0" err="1" smtClean="0"/>
              <a:t>accounts</a:t>
            </a:r>
            <a:r>
              <a:rPr lang="fr-CH" sz="2400" dirty="0" smtClean="0"/>
              <a:t>:</a:t>
            </a:r>
            <a:r>
              <a:rPr lang="en-US" sz="2400" dirty="0" smtClean="0"/>
              <a:t> </a:t>
            </a:r>
            <a:r>
              <a:rPr lang="en-US" sz="2000" dirty="0" smtClean="0"/>
              <a:t>Other debtors, Other creditors</a:t>
            </a:r>
            <a:endParaRPr lang="en-US" sz="2400" dirty="0" smtClean="0"/>
          </a:p>
          <a:p>
            <a:pPr lvl="1"/>
            <a:r>
              <a:rPr lang="fr-CH" sz="2400" dirty="0" smtClean="0"/>
              <a:t>BCL reports:</a:t>
            </a:r>
          </a:p>
          <a:p>
            <a:pPr lvl="2"/>
            <a:r>
              <a:rPr lang="fr-CH" sz="2000" dirty="0" smtClean="0"/>
              <a:t>General </a:t>
            </a:r>
            <a:r>
              <a:rPr lang="fr-CH" sz="2000" dirty="0" err="1" smtClean="0"/>
              <a:t>principle</a:t>
            </a:r>
            <a:r>
              <a:rPr lang="fr-CH" sz="2000" dirty="0" smtClean="0"/>
              <a:t>: 1-090000 </a:t>
            </a:r>
            <a:r>
              <a:rPr lang="fr-CH" sz="2000" dirty="0" err="1" smtClean="0"/>
              <a:t>Other</a:t>
            </a:r>
            <a:r>
              <a:rPr lang="fr-CH" sz="2000" dirty="0" smtClean="0"/>
              <a:t> </a:t>
            </a:r>
            <a:r>
              <a:rPr lang="fr-CH" sz="2000" dirty="0" err="1" smtClean="0"/>
              <a:t>assets</a:t>
            </a:r>
            <a:r>
              <a:rPr lang="fr-CH" sz="2000" dirty="0" smtClean="0"/>
              <a:t> / 2-090000 </a:t>
            </a:r>
            <a:r>
              <a:rPr lang="fr-CH" sz="2000" dirty="0" err="1" smtClean="0"/>
              <a:t>Other</a:t>
            </a:r>
            <a:r>
              <a:rPr lang="fr-CH" sz="2000" dirty="0" smtClean="0"/>
              <a:t> </a:t>
            </a:r>
            <a:r>
              <a:rPr lang="fr-CH" sz="2000" dirty="0" err="1" smtClean="0"/>
              <a:t>liabilities</a:t>
            </a:r>
            <a:r>
              <a:rPr lang="fr-CH" sz="2000" dirty="0" smtClean="0"/>
              <a:t> (</a:t>
            </a:r>
            <a:r>
              <a:rPr lang="fr-CH" sz="2000" dirty="0" err="1" smtClean="0"/>
              <a:t>same</a:t>
            </a:r>
            <a:r>
              <a:rPr lang="fr-CH" sz="2000" dirty="0" smtClean="0"/>
              <a:t> as </a:t>
            </a:r>
            <a:r>
              <a:rPr lang="fr-CH" sz="2000" dirty="0" err="1" smtClean="0"/>
              <a:t>annual</a:t>
            </a:r>
            <a:r>
              <a:rPr lang="fr-CH" sz="2000" dirty="0" smtClean="0"/>
              <a:t> </a:t>
            </a:r>
            <a:r>
              <a:rPr lang="fr-CH" sz="2000" dirty="0" err="1" smtClean="0"/>
              <a:t>accounts</a:t>
            </a:r>
            <a:r>
              <a:rPr lang="fr-CH" sz="2000" dirty="0" smtClean="0"/>
              <a:t>)</a:t>
            </a:r>
          </a:p>
          <a:p>
            <a:pPr lvl="2"/>
            <a:r>
              <a:rPr lang="fr-CH" sz="2000" dirty="0" smtClean="0"/>
              <a:t>Exception: </a:t>
            </a:r>
            <a:r>
              <a:rPr lang="fr-CH" sz="2000" dirty="0" err="1" smtClean="0"/>
              <a:t>Debt</a:t>
            </a:r>
            <a:r>
              <a:rPr lang="fr-CH" sz="2000" dirty="0" smtClean="0"/>
              <a:t> </a:t>
            </a:r>
            <a:r>
              <a:rPr lang="fr-CH" sz="2000" dirty="0" err="1" smtClean="0"/>
              <a:t>securities</a:t>
            </a:r>
            <a:r>
              <a:rPr lang="fr-CH" sz="2000" dirty="0" smtClean="0"/>
              <a:t> at « </a:t>
            </a:r>
            <a:r>
              <a:rPr lang="fr-CH" sz="2000" dirty="0" err="1" smtClean="0"/>
              <a:t>dirty</a:t>
            </a:r>
            <a:r>
              <a:rPr lang="fr-CH" sz="2000" dirty="0" smtClean="0"/>
              <a:t> </a:t>
            </a:r>
            <a:r>
              <a:rPr lang="fr-CH" sz="2000" dirty="0" err="1" smtClean="0"/>
              <a:t>price</a:t>
            </a:r>
            <a:r>
              <a:rPr lang="fr-CH" sz="2000" dirty="0" smtClean="0"/>
              <a:t> » in 1-003000 </a:t>
            </a:r>
            <a:r>
              <a:rPr lang="fr-CH" sz="2000" dirty="0" err="1" smtClean="0"/>
              <a:t>Debt</a:t>
            </a:r>
            <a:r>
              <a:rPr lang="fr-CH" sz="2000" dirty="0" smtClean="0"/>
              <a:t> </a:t>
            </a:r>
            <a:r>
              <a:rPr lang="fr-CH" sz="2000" dirty="0" err="1" smtClean="0"/>
              <a:t>securities</a:t>
            </a:r>
            <a:r>
              <a:rPr lang="fr-CH" sz="2000" dirty="0" smtClean="0"/>
              <a:t> </a:t>
            </a:r>
            <a:r>
              <a:rPr lang="fr-CH" sz="2000" dirty="0" err="1" smtClean="0"/>
              <a:t>held</a:t>
            </a:r>
            <a:r>
              <a:rPr lang="fr-CH" sz="2000" dirty="0" smtClean="0"/>
              <a:t> / 2-003000 </a:t>
            </a:r>
            <a:r>
              <a:rPr lang="fr-CH" sz="2000" dirty="0" err="1" smtClean="0"/>
              <a:t>Debt</a:t>
            </a:r>
            <a:r>
              <a:rPr lang="fr-CH" sz="2000" dirty="0" smtClean="0"/>
              <a:t> </a:t>
            </a:r>
            <a:r>
              <a:rPr lang="fr-CH" sz="2000" dirty="0" err="1" smtClean="0"/>
              <a:t>securities</a:t>
            </a:r>
            <a:r>
              <a:rPr lang="fr-CH" sz="2000" dirty="0" smtClean="0"/>
              <a:t> issues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13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Differences</a:t>
            </a:r>
            <a:r>
              <a:rPr lang="fr-CH" dirty="0" smtClean="0"/>
              <a:t> in </a:t>
            </a:r>
            <a:r>
              <a:rPr lang="fr-CH" dirty="0" err="1" smtClean="0"/>
              <a:t>accounting</a:t>
            </a:r>
            <a:r>
              <a:rPr lang="fr-CH" dirty="0" smtClean="0"/>
              <a:t> </a:t>
            </a:r>
            <a:r>
              <a:rPr lang="fr-CH" dirty="0" err="1" smtClean="0"/>
              <a:t>principles</a:t>
            </a:r>
            <a:r>
              <a:rPr lang="fr-CH" dirty="0" smtClean="0"/>
              <a:t>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err="1" smtClean="0"/>
              <a:t>Securitised</a:t>
            </a:r>
            <a:r>
              <a:rPr lang="fr-CH" sz="2800" dirty="0" smtClean="0"/>
              <a:t> </a:t>
            </a:r>
            <a:r>
              <a:rPr lang="fr-CH" sz="2800" dirty="0" err="1" smtClean="0"/>
              <a:t>loans</a:t>
            </a:r>
            <a:endParaRPr lang="fr-CH" sz="2800" dirty="0" smtClean="0"/>
          </a:p>
          <a:p>
            <a:pPr lvl="1"/>
            <a:r>
              <a:rPr lang="fr-CH" sz="2400" dirty="0" err="1" smtClean="0"/>
              <a:t>Annual</a:t>
            </a:r>
            <a:r>
              <a:rPr lang="fr-CH" sz="2400" dirty="0" smtClean="0"/>
              <a:t> </a:t>
            </a:r>
            <a:r>
              <a:rPr lang="fr-CH" sz="2400" dirty="0" err="1" smtClean="0"/>
              <a:t>accounts</a:t>
            </a:r>
            <a:r>
              <a:rPr lang="fr-CH" sz="2400" dirty="0" smtClean="0"/>
              <a:t>:</a:t>
            </a:r>
          </a:p>
          <a:p>
            <a:pPr lvl="2"/>
            <a:r>
              <a:rPr lang="fr-CH" sz="2000" dirty="0" smtClean="0"/>
              <a:t>Book value, </a:t>
            </a:r>
            <a:r>
              <a:rPr lang="fr-CH" sz="2000" dirty="0" err="1" smtClean="0"/>
              <a:t>generally</a:t>
            </a:r>
            <a:r>
              <a:rPr lang="fr-CH" sz="2000" dirty="0" smtClean="0"/>
              <a:t> LOCOM </a:t>
            </a:r>
            <a:r>
              <a:rPr lang="fr-CH" sz="2000" dirty="0" err="1" smtClean="0"/>
              <a:t>method</a:t>
            </a:r>
            <a:endParaRPr lang="fr-CH" sz="2000" dirty="0" smtClean="0"/>
          </a:p>
          <a:p>
            <a:pPr lvl="1"/>
            <a:r>
              <a:rPr lang="fr-CH" sz="2400" dirty="0" smtClean="0"/>
              <a:t>BCL reports:</a:t>
            </a:r>
          </a:p>
          <a:p>
            <a:pPr lvl="2"/>
            <a:r>
              <a:rPr lang="fr-CH" sz="2000" dirty="0" smtClean="0"/>
              <a:t>Nominal in 1-0100xx </a:t>
            </a:r>
            <a:r>
              <a:rPr lang="fr-CH" sz="2000" dirty="0" err="1" smtClean="0"/>
              <a:t>Securitised</a:t>
            </a:r>
            <a:r>
              <a:rPr lang="fr-CH" sz="2000" dirty="0" smtClean="0"/>
              <a:t> </a:t>
            </a:r>
            <a:r>
              <a:rPr lang="fr-CH" sz="2000" dirty="0" err="1" smtClean="0"/>
              <a:t>loans</a:t>
            </a:r>
            <a:endParaRPr lang="fr-CH" sz="2000" dirty="0" smtClean="0"/>
          </a:p>
          <a:p>
            <a:pPr lvl="2"/>
            <a:r>
              <a:rPr lang="fr-CH" sz="2000" dirty="0" smtClean="0"/>
              <a:t>Nominal - Book Value in 2-090000 </a:t>
            </a:r>
            <a:r>
              <a:rPr lang="fr-CH" sz="2000" dirty="0" err="1" smtClean="0"/>
              <a:t>Other</a:t>
            </a:r>
            <a:r>
              <a:rPr lang="fr-CH" sz="2000" dirty="0" smtClean="0"/>
              <a:t> </a:t>
            </a:r>
            <a:r>
              <a:rPr lang="fr-CH" sz="2000" dirty="0" err="1" smtClean="0"/>
              <a:t>liabilities</a:t>
            </a:r>
            <a:endParaRPr lang="fr-CH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14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Financial </a:t>
            </a:r>
            <a:r>
              <a:rPr lang="fr-CH" dirty="0" err="1" smtClean="0"/>
              <a:t>assets</a:t>
            </a:r>
            <a:r>
              <a:rPr lang="fr-CH" dirty="0" smtClean="0"/>
              <a:t> of a </a:t>
            </a:r>
            <a:r>
              <a:rPr lang="fr-CH" dirty="0" err="1" smtClean="0"/>
              <a:t>securitisation</a:t>
            </a:r>
            <a:r>
              <a:rPr lang="fr-CH" dirty="0" smtClean="0"/>
              <a:t> </a:t>
            </a:r>
            <a:r>
              <a:rPr lang="fr-CH" dirty="0" err="1" smtClean="0"/>
              <a:t>vehicle</a:t>
            </a:r>
            <a:r>
              <a:rPr lang="fr-CH" dirty="0" smtClean="0"/>
              <a:t>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err="1" smtClean="0"/>
              <a:t>Equity</a:t>
            </a:r>
            <a:r>
              <a:rPr lang="fr-CH" sz="2800" dirty="0" smtClean="0"/>
              <a:t> and </a:t>
            </a:r>
            <a:r>
              <a:rPr lang="fr-CH" sz="2800" dirty="0" err="1" smtClean="0"/>
              <a:t>investment</a:t>
            </a:r>
            <a:r>
              <a:rPr lang="fr-CH" sz="2800" dirty="0" smtClean="0"/>
              <a:t> </a:t>
            </a:r>
            <a:r>
              <a:rPr lang="fr-CH" sz="2800" dirty="0" err="1" smtClean="0"/>
              <a:t>funds</a:t>
            </a:r>
            <a:r>
              <a:rPr lang="fr-CH" sz="2800" dirty="0" smtClean="0"/>
              <a:t> </a:t>
            </a:r>
            <a:r>
              <a:rPr lang="fr-CH" sz="2800" dirty="0" err="1" smtClean="0"/>
              <a:t>shares</a:t>
            </a:r>
            <a:r>
              <a:rPr lang="fr-CH" sz="2800" dirty="0" smtClean="0"/>
              <a:t>/</a:t>
            </a:r>
            <a:r>
              <a:rPr lang="fr-CH" sz="2800" dirty="0" err="1" smtClean="0"/>
              <a:t>units</a:t>
            </a:r>
            <a:r>
              <a:rPr lang="fr-CH" sz="2800" dirty="0" smtClean="0"/>
              <a:t> </a:t>
            </a:r>
            <a:r>
              <a:rPr lang="fr-CH" sz="2800" dirty="0" err="1" smtClean="0"/>
              <a:t>held</a:t>
            </a:r>
            <a:endParaRPr lang="fr-CH" dirty="0" smtClean="0"/>
          </a:p>
          <a:p>
            <a:r>
              <a:rPr lang="fr-CH" sz="2800" dirty="0" err="1" smtClean="0"/>
              <a:t>Debt</a:t>
            </a:r>
            <a:r>
              <a:rPr lang="fr-CH" sz="2800" dirty="0" smtClean="0"/>
              <a:t> </a:t>
            </a:r>
            <a:r>
              <a:rPr lang="fr-CH" sz="2800" dirty="0" err="1" smtClean="0"/>
              <a:t>securities</a:t>
            </a:r>
            <a:r>
              <a:rPr lang="fr-CH" sz="2800" dirty="0" smtClean="0"/>
              <a:t> </a:t>
            </a:r>
            <a:r>
              <a:rPr lang="fr-CH" sz="2800" dirty="0" err="1" smtClean="0"/>
              <a:t>held</a:t>
            </a:r>
            <a:endParaRPr lang="fr-CH" sz="2800" dirty="0" smtClean="0"/>
          </a:p>
          <a:p>
            <a:pPr lvl="1"/>
            <a:r>
              <a:rPr lang="fr-CH" sz="2400" dirty="0" err="1" smtClean="0"/>
              <a:t>Transferable</a:t>
            </a:r>
            <a:r>
              <a:rPr lang="fr-CH" sz="2400" dirty="0" smtClean="0"/>
              <a:t> </a:t>
            </a:r>
            <a:r>
              <a:rPr lang="fr-CH" sz="2400" dirty="0" err="1" smtClean="0"/>
              <a:t>securities</a:t>
            </a:r>
            <a:r>
              <a:rPr lang="fr-CH" sz="2400" dirty="0" smtClean="0"/>
              <a:t>, i.e. </a:t>
            </a:r>
            <a:r>
              <a:rPr lang="fr-CH" sz="2400" dirty="0" err="1" smtClean="0"/>
              <a:t>tradable</a:t>
            </a:r>
            <a:r>
              <a:rPr lang="fr-CH" sz="2400" dirty="0" smtClean="0"/>
              <a:t> on a </a:t>
            </a:r>
            <a:r>
              <a:rPr lang="fr-CH" sz="2400" dirty="0" err="1" smtClean="0"/>
              <a:t>market</a:t>
            </a:r>
            <a:r>
              <a:rPr lang="fr-CH" sz="2400" dirty="0" smtClean="0"/>
              <a:t>, </a:t>
            </a:r>
            <a:r>
              <a:rPr lang="fr-CH" sz="2400" dirty="0" err="1" smtClean="0"/>
              <a:t>even</a:t>
            </a:r>
            <a:r>
              <a:rPr lang="fr-CH" sz="2400" dirty="0" smtClean="0"/>
              <a:t> on a </a:t>
            </a:r>
            <a:r>
              <a:rPr lang="fr-CH" sz="2400" dirty="0" err="1" smtClean="0"/>
              <a:t>secondary</a:t>
            </a:r>
            <a:r>
              <a:rPr lang="fr-CH" sz="2400" dirty="0" smtClean="0"/>
              <a:t> </a:t>
            </a:r>
            <a:r>
              <a:rPr lang="fr-CH" sz="2400" dirty="0" err="1" smtClean="0"/>
              <a:t>market</a:t>
            </a:r>
            <a:r>
              <a:rPr lang="fr-CH" sz="2400" dirty="0" smtClean="0"/>
              <a:t> or OTC</a:t>
            </a:r>
          </a:p>
          <a:p>
            <a:r>
              <a:rPr lang="fr-CH" sz="2800" dirty="0" err="1" smtClean="0"/>
              <a:t>Deposits</a:t>
            </a:r>
            <a:r>
              <a:rPr lang="fr-CH" sz="2800" dirty="0" smtClean="0"/>
              <a:t> and </a:t>
            </a:r>
            <a:r>
              <a:rPr lang="fr-CH" sz="2800" dirty="0" err="1" smtClean="0"/>
              <a:t>loan</a:t>
            </a:r>
            <a:r>
              <a:rPr lang="fr-CH" sz="2800" dirty="0" smtClean="0"/>
              <a:t> claims</a:t>
            </a:r>
          </a:p>
          <a:p>
            <a:pPr lvl="1"/>
            <a:r>
              <a:rPr lang="fr-CH" sz="2400" dirty="0" smtClean="0"/>
              <a:t>Non </a:t>
            </a:r>
            <a:r>
              <a:rPr lang="fr-CH" sz="2400" dirty="0" err="1" smtClean="0"/>
              <a:t>transferable</a:t>
            </a:r>
            <a:r>
              <a:rPr lang="fr-CH" sz="2400" dirty="0" smtClean="0"/>
              <a:t> </a:t>
            </a:r>
            <a:r>
              <a:rPr lang="fr-CH" sz="2400" dirty="0" err="1" smtClean="0"/>
              <a:t>securities</a:t>
            </a:r>
            <a:r>
              <a:rPr lang="fr-CH" sz="2400" dirty="0" smtClean="0"/>
              <a:t>, i.e. non-</a:t>
            </a:r>
            <a:r>
              <a:rPr lang="fr-CH" sz="2400" dirty="0" err="1" smtClean="0"/>
              <a:t>tradable</a:t>
            </a:r>
            <a:r>
              <a:rPr lang="fr-CH" sz="2400" dirty="0" smtClean="0"/>
              <a:t> to a </a:t>
            </a:r>
            <a:r>
              <a:rPr lang="fr-CH" sz="2400" dirty="0" err="1" smtClean="0"/>
              <a:t>third</a:t>
            </a:r>
            <a:r>
              <a:rPr lang="fr-CH" sz="2400" dirty="0" smtClean="0"/>
              <a:t> party </a:t>
            </a:r>
            <a:r>
              <a:rPr lang="fr-CH" sz="2400" dirty="0" err="1" smtClean="0"/>
              <a:t>other</a:t>
            </a:r>
            <a:r>
              <a:rPr lang="fr-CH" sz="2400" dirty="0" smtClean="0"/>
              <a:t> </a:t>
            </a:r>
            <a:r>
              <a:rPr lang="fr-CH" sz="2400" dirty="0" err="1" smtClean="0"/>
              <a:t>than</a:t>
            </a:r>
            <a:r>
              <a:rPr lang="fr-CH" sz="2400" dirty="0" smtClean="0"/>
              <a:t> the one </a:t>
            </a:r>
            <a:r>
              <a:rPr lang="fr-CH" sz="2400" dirty="0" err="1" smtClean="0"/>
              <a:t>defined</a:t>
            </a:r>
            <a:r>
              <a:rPr lang="fr-CH" sz="2400" dirty="0" smtClean="0"/>
              <a:t> in the agreement</a:t>
            </a:r>
          </a:p>
          <a:p>
            <a:pPr lvl="2"/>
            <a:r>
              <a:rPr lang="fr-CH" sz="2000" dirty="0" smtClean="0"/>
              <a:t>Exception: </a:t>
            </a:r>
            <a:r>
              <a:rPr lang="fr-CH" sz="2000" dirty="0" err="1" smtClean="0"/>
              <a:t>Hybrid</a:t>
            </a:r>
            <a:r>
              <a:rPr lang="fr-CH" sz="2000" dirty="0" smtClean="0"/>
              <a:t> instruments of </a:t>
            </a:r>
            <a:r>
              <a:rPr lang="fr-CH" sz="2000" dirty="0" err="1" smtClean="0"/>
              <a:t>certificate</a:t>
            </a:r>
            <a:r>
              <a:rPr lang="fr-CH" sz="2000" dirty="0" smtClean="0"/>
              <a:t> type </a:t>
            </a:r>
            <a:r>
              <a:rPr lang="fr-CH" sz="2000" dirty="0" err="1" smtClean="0"/>
              <a:t>such</a:t>
            </a:r>
            <a:r>
              <a:rPr lang="fr-CH" sz="2000" dirty="0" smtClean="0"/>
              <a:t> as</a:t>
            </a:r>
            <a:r>
              <a:rPr lang="fr-FR" sz="2000" dirty="0" smtClean="0"/>
              <a:t> </a:t>
            </a:r>
            <a:r>
              <a:rPr lang="fr-FR" sz="2000" dirty="0" err="1" smtClean="0"/>
              <a:t>PECs</a:t>
            </a:r>
            <a:r>
              <a:rPr lang="fr-FR" sz="2000" dirty="0" smtClean="0"/>
              <a:t> (</a:t>
            </a:r>
            <a:r>
              <a:rPr lang="fr-FR" sz="2000" dirty="0" err="1" smtClean="0"/>
              <a:t>Preferred</a:t>
            </a:r>
            <a:r>
              <a:rPr lang="fr-FR" sz="2000" dirty="0" smtClean="0"/>
              <a:t> </a:t>
            </a:r>
            <a:r>
              <a:rPr lang="fr-FR" sz="2000" dirty="0" err="1" smtClean="0"/>
              <a:t>Equity</a:t>
            </a:r>
            <a:r>
              <a:rPr lang="fr-FR" sz="2000" dirty="0" smtClean="0"/>
              <a:t> </a:t>
            </a:r>
            <a:r>
              <a:rPr lang="fr-FR" sz="2000" dirty="0" err="1" smtClean="0"/>
              <a:t>Certificates</a:t>
            </a:r>
            <a:r>
              <a:rPr lang="fr-FR" sz="2000" dirty="0" smtClean="0"/>
              <a:t>) and </a:t>
            </a:r>
            <a:r>
              <a:rPr lang="fr-FR" sz="2000" dirty="0" err="1" smtClean="0"/>
              <a:t>CPECs</a:t>
            </a:r>
            <a:r>
              <a:rPr lang="fr-FR" sz="2000" dirty="0" smtClean="0"/>
              <a:t> (Convertible </a:t>
            </a:r>
            <a:r>
              <a:rPr lang="fr-FR" sz="2000" dirty="0" err="1" smtClean="0"/>
              <a:t>Preferred</a:t>
            </a:r>
            <a:r>
              <a:rPr lang="fr-FR" sz="2000" dirty="0" smtClean="0"/>
              <a:t> </a:t>
            </a:r>
            <a:r>
              <a:rPr lang="fr-FR" sz="2000" dirty="0" err="1" smtClean="0"/>
              <a:t>Equity</a:t>
            </a:r>
            <a:r>
              <a:rPr lang="fr-FR" sz="2000" dirty="0" smtClean="0"/>
              <a:t> </a:t>
            </a:r>
            <a:r>
              <a:rPr lang="fr-FR" sz="2000" dirty="0" err="1" smtClean="0"/>
              <a:t>Certificates</a:t>
            </a:r>
            <a:r>
              <a:rPr lang="fr-FR" sz="2000" dirty="0" smtClean="0"/>
              <a:t>)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reported</a:t>
            </a:r>
            <a:r>
              <a:rPr lang="fr-FR" sz="2000" dirty="0" smtClean="0"/>
              <a:t> as </a:t>
            </a:r>
            <a:r>
              <a:rPr lang="fr-FR" sz="2000" dirty="0" err="1" smtClean="0"/>
              <a:t>debt</a:t>
            </a:r>
            <a:r>
              <a:rPr lang="fr-FR" sz="2000" dirty="0" smtClean="0"/>
              <a:t> </a:t>
            </a:r>
            <a:r>
              <a:rPr lang="fr-FR" sz="2000" dirty="0" err="1" smtClean="0"/>
              <a:t>securities</a:t>
            </a:r>
            <a:r>
              <a:rPr lang="fr-FR" sz="2000" dirty="0" smtClean="0"/>
              <a:t> </a:t>
            </a:r>
            <a:endParaRPr lang="fr-CH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15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Financial </a:t>
            </a:r>
            <a:r>
              <a:rPr lang="fr-CH" dirty="0" err="1"/>
              <a:t>assets</a:t>
            </a:r>
            <a:r>
              <a:rPr lang="fr-CH" dirty="0"/>
              <a:t> of a </a:t>
            </a:r>
            <a:r>
              <a:rPr lang="fr-CH" dirty="0" err="1"/>
              <a:t>securitisation</a:t>
            </a:r>
            <a:r>
              <a:rPr lang="fr-CH" dirty="0"/>
              <a:t> </a:t>
            </a:r>
            <a:r>
              <a:rPr lang="fr-CH" dirty="0" err="1"/>
              <a:t>vehicle</a:t>
            </a:r>
            <a:r>
              <a:rPr lang="fr-CH" dirty="0"/>
              <a:t> </a:t>
            </a:r>
            <a:r>
              <a:rPr lang="fr-CH" dirty="0" smtClean="0"/>
              <a:t>(2/2</a:t>
            </a:r>
            <a:r>
              <a:rPr lang="fr-CH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err="1" smtClean="0"/>
              <a:t>Securitised</a:t>
            </a:r>
            <a:r>
              <a:rPr lang="fr-CH" sz="2800" dirty="0" smtClean="0"/>
              <a:t> </a:t>
            </a:r>
            <a:r>
              <a:rPr lang="fr-CH" sz="2800" dirty="0" err="1" smtClean="0"/>
              <a:t>loans</a:t>
            </a:r>
            <a:endParaRPr lang="fr-CH" sz="2800" dirty="0" smtClean="0"/>
          </a:p>
          <a:p>
            <a:pPr lvl="1"/>
            <a:r>
              <a:rPr lang="fr-CH" sz="2400" dirty="0" smtClean="0"/>
              <a:t>Non </a:t>
            </a:r>
            <a:r>
              <a:rPr lang="fr-CH" sz="2400" dirty="0" err="1" smtClean="0"/>
              <a:t>transferable</a:t>
            </a:r>
            <a:r>
              <a:rPr lang="fr-CH" sz="2400" dirty="0" smtClean="0"/>
              <a:t> </a:t>
            </a:r>
            <a:r>
              <a:rPr lang="fr-CH" sz="2400" dirty="0" err="1" smtClean="0"/>
              <a:t>securities</a:t>
            </a:r>
            <a:r>
              <a:rPr lang="fr-CH" sz="2400" dirty="0" smtClean="0"/>
              <a:t> or non </a:t>
            </a:r>
            <a:r>
              <a:rPr lang="fr-CH" sz="2400" dirty="0" err="1" smtClean="0"/>
              <a:t>evidenced</a:t>
            </a:r>
            <a:r>
              <a:rPr lang="fr-CH" sz="2400" dirty="0" smtClean="0"/>
              <a:t> by documents </a:t>
            </a:r>
            <a:r>
              <a:rPr lang="fr-CH" sz="2400" dirty="0" err="1" smtClean="0"/>
              <a:t>securities</a:t>
            </a:r>
            <a:endParaRPr lang="fr-CH" sz="2400" dirty="0"/>
          </a:p>
          <a:p>
            <a:pPr lvl="1"/>
            <a:r>
              <a:rPr lang="fr-CH" sz="2400" dirty="0" err="1" smtClean="0"/>
              <a:t>Loans</a:t>
            </a:r>
            <a:r>
              <a:rPr lang="fr-CH" sz="2400" dirty="0" smtClean="0"/>
              <a:t> and claims </a:t>
            </a:r>
            <a:r>
              <a:rPr lang="fr-CH" sz="2400" dirty="0" err="1" smtClean="0"/>
              <a:t>acquired</a:t>
            </a:r>
            <a:r>
              <a:rPr lang="fr-CH" sz="2400" dirty="0" smtClean="0"/>
              <a:t> </a:t>
            </a:r>
            <a:r>
              <a:rPr lang="fr-CH" sz="2400" dirty="0" err="1" smtClean="0"/>
              <a:t>from</a:t>
            </a:r>
            <a:r>
              <a:rPr lang="fr-CH" sz="2400" dirty="0" smtClean="0"/>
              <a:t> an </a:t>
            </a:r>
            <a:r>
              <a:rPr lang="fr-CH" sz="2400" dirty="0" err="1" smtClean="0"/>
              <a:t>originator</a:t>
            </a:r>
            <a:endParaRPr lang="fr-CH" sz="2400" dirty="0" smtClean="0"/>
          </a:p>
          <a:p>
            <a:pPr lvl="2"/>
            <a:r>
              <a:rPr lang="fr-CH" sz="2000" dirty="0" smtClean="0"/>
              <a:t>Original </a:t>
            </a:r>
            <a:r>
              <a:rPr lang="fr-CH" sz="2000" dirty="0" err="1" smtClean="0"/>
              <a:t>transferor</a:t>
            </a:r>
            <a:r>
              <a:rPr lang="fr-CH" sz="2000" dirty="0" smtClean="0"/>
              <a:t> of </a:t>
            </a:r>
            <a:r>
              <a:rPr lang="fr-CH" sz="2000" dirty="0" err="1" smtClean="0"/>
              <a:t>assets</a:t>
            </a:r>
            <a:r>
              <a:rPr lang="fr-CH" sz="2000" dirty="0" smtClean="0"/>
              <a:t> to the </a:t>
            </a:r>
            <a:r>
              <a:rPr lang="fr-CH" sz="2000" dirty="0" err="1" smtClean="0"/>
              <a:t>securitisation</a:t>
            </a:r>
            <a:r>
              <a:rPr lang="fr-CH" sz="2000" dirty="0" smtClean="0"/>
              <a:t> </a:t>
            </a:r>
            <a:r>
              <a:rPr lang="fr-CH" sz="2000" dirty="0" err="1" smtClean="0"/>
              <a:t>vehicle</a:t>
            </a:r>
            <a:endParaRPr lang="fr-CH" sz="2000" dirty="0" smtClean="0"/>
          </a:p>
          <a:p>
            <a:pPr lvl="1"/>
            <a:r>
              <a:rPr lang="fr-CH" sz="2400" dirty="0" smtClean="0"/>
              <a:t>Leasing, </a:t>
            </a:r>
            <a:r>
              <a:rPr lang="fr-CH" sz="2400" dirty="0" err="1" smtClean="0"/>
              <a:t>bad</a:t>
            </a:r>
            <a:r>
              <a:rPr lang="fr-CH" sz="2400" dirty="0" smtClean="0"/>
              <a:t> </a:t>
            </a:r>
            <a:r>
              <a:rPr lang="fr-CH" sz="2400" dirty="0" err="1" smtClean="0"/>
              <a:t>debt</a:t>
            </a:r>
            <a:r>
              <a:rPr lang="fr-CH" sz="2400" dirty="0" smtClean="0"/>
              <a:t> </a:t>
            </a:r>
            <a:r>
              <a:rPr lang="fr-CH" sz="2400" dirty="0" err="1" smtClean="0"/>
              <a:t>loans</a:t>
            </a:r>
            <a:r>
              <a:rPr lang="fr-CH" sz="2400" dirty="0" smtClean="0"/>
              <a:t>, </a:t>
            </a:r>
            <a:r>
              <a:rPr lang="fr-CH" sz="2400" dirty="0" err="1" smtClean="0"/>
              <a:t>traded</a:t>
            </a:r>
            <a:r>
              <a:rPr lang="fr-CH" sz="2400" dirty="0" smtClean="0"/>
              <a:t> </a:t>
            </a:r>
            <a:r>
              <a:rPr lang="fr-CH" sz="2400" dirty="0" err="1" smtClean="0"/>
              <a:t>loans</a:t>
            </a:r>
            <a:r>
              <a:rPr lang="fr-CH" sz="2400" dirty="0" smtClean="0"/>
              <a:t>, </a:t>
            </a:r>
            <a:r>
              <a:rPr lang="fr-CH" sz="2400" dirty="0" err="1" smtClean="0"/>
              <a:t>subordinated</a:t>
            </a:r>
            <a:r>
              <a:rPr lang="fr-CH" sz="2400" dirty="0" smtClean="0"/>
              <a:t> </a:t>
            </a:r>
            <a:r>
              <a:rPr lang="fr-CH" sz="2400" dirty="0" err="1" smtClean="0"/>
              <a:t>debts</a:t>
            </a:r>
            <a:endParaRPr lang="fr-CH" sz="2400" dirty="0" smtClean="0"/>
          </a:p>
          <a:p>
            <a:r>
              <a:rPr lang="fr-CH" sz="2800" dirty="0" err="1" smtClean="0"/>
              <a:t>Other</a:t>
            </a:r>
            <a:r>
              <a:rPr lang="fr-CH" sz="2800" dirty="0" smtClean="0"/>
              <a:t> </a:t>
            </a:r>
            <a:r>
              <a:rPr lang="fr-CH" sz="2800" dirty="0" err="1" smtClean="0"/>
              <a:t>securitised</a:t>
            </a:r>
            <a:r>
              <a:rPr lang="fr-CH" sz="2800" dirty="0" smtClean="0"/>
              <a:t> </a:t>
            </a:r>
            <a:r>
              <a:rPr lang="fr-CH" sz="2800" dirty="0" err="1" smtClean="0"/>
              <a:t>assets</a:t>
            </a:r>
            <a:endParaRPr lang="fr-CH" sz="2800" dirty="0" smtClean="0"/>
          </a:p>
          <a:p>
            <a:pPr lvl="1"/>
            <a:r>
              <a:rPr lang="fr-CH" sz="2400" dirty="0" err="1" smtClean="0"/>
              <a:t>Other</a:t>
            </a:r>
            <a:r>
              <a:rPr lang="fr-CH" sz="2400" dirty="0" smtClean="0"/>
              <a:t> </a:t>
            </a:r>
            <a:r>
              <a:rPr lang="fr-CH" sz="2400" dirty="0" err="1" smtClean="0"/>
              <a:t>than</a:t>
            </a:r>
            <a:r>
              <a:rPr lang="fr-CH" sz="2400" dirty="0" smtClean="0"/>
              <a:t> </a:t>
            </a:r>
            <a:r>
              <a:rPr lang="fr-CH" sz="2400" dirty="0" err="1" smtClean="0"/>
              <a:t>Debt</a:t>
            </a:r>
            <a:r>
              <a:rPr lang="fr-CH" sz="2400" dirty="0" smtClean="0"/>
              <a:t> </a:t>
            </a:r>
            <a:r>
              <a:rPr lang="fr-CH" sz="2400" dirty="0" err="1" smtClean="0"/>
              <a:t>securities</a:t>
            </a:r>
            <a:r>
              <a:rPr lang="fr-CH" sz="2400" dirty="0" smtClean="0"/>
              <a:t> </a:t>
            </a:r>
            <a:r>
              <a:rPr lang="fr-CH" sz="2400" dirty="0" err="1" smtClean="0"/>
              <a:t>held</a:t>
            </a:r>
            <a:r>
              <a:rPr lang="fr-CH" sz="2400" dirty="0" smtClean="0"/>
              <a:t> and </a:t>
            </a:r>
            <a:r>
              <a:rPr lang="fr-CH" sz="2400" dirty="0" err="1" smtClean="0"/>
              <a:t>Securitised</a:t>
            </a:r>
            <a:r>
              <a:rPr lang="fr-CH" sz="2400" dirty="0" smtClean="0"/>
              <a:t> </a:t>
            </a:r>
            <a:r>
              <a:rPr lang="fr-CH" sz="2400" dirty="0" err="1" smtClean="0"/>
              <a:t>loans</a:t>
            </a:r>
            <a:endParaRPr lang="fr-CH" sz="2400" dirty="0" smtClean="0"/>
          </a:p>
          <a:p>
            <a:r>
              <a:rPr lang="fr-CH" sz="2800" dirty="0" smtClean="0"/>
              <a:t>Financial </a:t>
            </a:r>
            <a:r>
              <a:rPr lang="fr-CH" sz="2800" dirty="0" err="1" smtClean="0"/>
              <a:t>derivatives</a:t>
            </a:r>
            <a:endParaRPr lang="fr-CH" sz="2800" dirty="0" smtClean="0"/>
          </a:p>
          <a:p>
            <a:pPr lvl="1"/>
            <a:r>
              <a:rPr lang="fr-CH" sz="2400" dirty="0" smtClean="0"/>
              <a:t>Options, Warrants, Swaps, Futures, </a:t>
            </a:r>
            <a:r>
              <a:rPr lang="fr-CH" sz="2400" dirty="0" err="1" smtClean="0"/>
              <a:t>Forwards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16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Funding</a:t>
            </a:r>
            <a:r>
              <a:rPr lang="fr-CH" dirty="0" smtClean="0"/>
              <a:t> </a:t>
            </a:r>
            <a:r>
              <a:rPr lang="fr-CH" dirty="0" err="1" smtClean="0"/>
              <a:t>scheme</a:t>
            </a:r>
            <a:r>
              <a:rPr lang="fr-CH" dirty="0" smtClean="0"/>
              <a:t> of a </a:t>
            </a:r>
            <a:r>
              <a:rPr lang="fr-CH" dirty="0" err="1" smtClean="0"/>
              <a:t>securitisation</a:t>
            </a:r>
            <a:r>
              <a:rPr lang="fr-CH" dirty="0" smtClean="0"/>
              <a:t> </a:t>
            </a:r>
            <a:r>
              <a:rPr lang="fr-CH" dirty="0" err="1" smtClean="0"/>
              <a:t>vehicle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68760"/>
            <a:ext cx="8001000" cy="5181600"/>
          </a:xfrm>
        </p:spPr>
        <p:txBody>
          <a:bodyPr/>
          <a:lstStyle/>
          <a:p>
            <a:r>
              <a:rPr lang="fr-CH" sz="2800" dirty="0" err="1" smtClean="0"/>
              <a:t>Subscribed</a:t>
            </a:r>
            <a:r>
              <a:rPr lang="fr-CH" sz="2800" dirty="0" smtClean="0"/>
              <a:t> capital</a:t>
            </a:r>
          </a:p>
          <a:p>
            <a:pPr lvl="1"/>
            <a:r>
              <a:rPr lang="fr-CH" sz="2400" dirty="0" smtClean="0"/>
              <a:t>Nb </a:t>
            </a:r>
            <a:r>
              <a:rPr lang="fr-CH" sz="2400" dirty="0" err="1" smtClean="0"/>
              <a:t>units</a:t>
            </a:r>
            <a:r>
              <a:rPr lang="fr-CH" sz="2400" dirty="0" smtClean="0"/>
              <a:t> and </a:t>
            </a:r>
            <a:r>
              <a:rPr lang="fr-CH" sz="2400" dirty="0" err="1" smtClean="0"/>
              <a:t>amount</a:t>
            </a:r>
            <a:r>
              <a:rPr lang="fr-CH" sz="2400" dirty="0" smtClean="0"/>
              <a:t> </a:t>
            </a:r>
            <a:r>
              <a:rPr lang="fr-CH" sz="2000" dirty="0" smtClean="0"/>
              <a:t>(source: articles of incorporation, note in the </a:t>
            </a:r>
            <a:r>
              <a:rPr lang="fr-CH" sz="2000" dirty="0" err="1" smtClean="0"/>
              <a:t>annual</a:t>
            </a:r>
            <a:r>
              <a:rPr lang="fr-CH" sz="2000" dirty="0" smtClean="0"/>
              <a:t> </a:t>
            </a:r>
            <a:r>
              <a:rPr lang="fr-CH" sz="2000" dirty="0" err="1" smtClean="0"/>
              <a:t>accounts</a:t>
            </a:r>
            <a:r>
              <a:rPr lang="fr-CH" sz="2000" dirty="0" smtClean="0"/>
              <a:t>)</a:t>
            </a:r>
          </a:p>
          <a:p>
            <a:pPr lvl="1"/>
            <a:r>
              <a:rPr lang="fr-CH" sz="2400" dirty="0" smtClean="0"/>
              <a:t>N/A for </a:t>
            </a:r>
            <a:r>
              <a:rPr lang="fr-CH" sz="2400" dirty="0" err="1" smtClean="0"/>
              <a:t>securitisation</a:t>
            </a:r>
            <a:r>
              <a:rPr lang="fr-CH" sz="2400" dirty="0" smtClean="0"/>
              <a:t> </a:t>
            </a:r>
            <a:r>
              <a:rPr lang="fr-CH" sz="2400" dirty="0" err="1" smtClean="0"/>
              <a:t>funds</a:t>
            </a:r>
            <a:r>
              <a:rPr lang="fr-CH" sz="2400" dirty="0" smtClean="0"/>
              <a:t> </a:t>
            </a:r>
            <a:r>
              <a:rPr lang="fr-CH" sz="2000" dirty="0" smtClean="0"/>
              <a:t>(management </a:t>
            </a:r>
            <a:r>
              <a:rPr lang="fr-CH" sz="2000" dirty="0" err="1" smtClean="0"/>
              <a:t>company</a:t>
            </a:r>
            <a:r>
              <a:rPr lang="fr-CH" sz="2000" dirty="0" smtClean="0"/>
              <a:t>)</a:t>
            </a:r>
          </a:p>
          <a:p>
            <a:r>
              <a:rPr lang="fr-CH" sz="2800" dirty="0" err="1" smtClean="0"/>
              <a:t>Debt</a:t>
            </a:r>
            <a:r>
              <a:rPr lang="fr-CH" sz="2800" dirty="0" smtClean="0"/>
              <a:t> </a:t>
            </a:r>
            <a:r>
              <a:rPr lang="fr-CH" sz="2800" dirty="0" err="1" smtClean="0"/>
              <a:t>securities</a:t>
            </a:r>
            <a:r>
              <a:rPr lang="fr-CH" sz="2800" dirty="0" smtClean="0"/>
              <a:t> </a:t>
            </a:r>
            <a:r>
              <a:rPr lang="fr-CH" sz="2800" dirty="0" err="1" smtClean="0"/>
              <a:t>issued</a:t>
            </a:r>
            <a:endParaRPr lang="fr-CH" sz="2800" dirty="0" smtClean="0"/>
          </a:p>
          <a:p>
            <a:pPr lvl="1"/>
            <a:r>
              <a:rPr lang="fr-CH" sz="2400" dirty="0" err="1" smtClean="0"/>
              <a:t>Transferable</a:t>
            </a:r>
            <a:endParaRPr lang="fr-CH" sz="2400" dirty="0" smtClean="0"/>
          </a:p>
          <a:p>
            <a:r>
              <a:rPr lang="fr-CH" sz="2800" dirty="0" err="1" smtClean="0"/>
              <a:t>Loans</a:t>
            </a:r>
            <a:r>
              <a:rPr lang="fr-CH" sz="2800" dirty="0" smtClean="0"/>
              <a:t> and </a:t>
            </a:r>
            <a:r>
              <a:rPr lang="fr-CH" sz="2800" dirty="0" err="1" smtClean="0"/>
              <a:t>deposits</a:t>
            </a:r>
            <a:r>
              <a:rPr lang="fr-CH" sz="2800" dirty="0" smtClean="0"/>
              <a:t> </a:t>
            </a:r>
            <a:r>
              <a:rPr lang="fr-CH" sz="2800" dirty="0" err="1" smtClean="0"/>
              <a:t>received</a:t>
            </a:r>
            <a:endParaRPr lang="fr-CH" sz="2800" dirty="0" smtClean="0"/>
          </a:p>
          <a:p>
            <a:pPr lvl="1"/>
            <a:r>
              <a:rPr lang="fr-CH" sz="2400" dirty="0" smtClean="0"/>
              <a:t>Bank </a:t>
            </a:r>
            <a:r>
              <a:rPr lang="fr-CH" sz="2400" dirty="0" err="1" smtClean="0"/>
              <a:t>loans</a:t>
            </a:r>
            <a:endParaRPr lang="fr-CH" sz="2400" dirty="0" smtClean="0"/>
          </a:p>
          <a:p>
            <a:pPr lvl="1"/>
            <a:r>
              <a:rPr lang="fr-CH" sz="2400" dirty="0" smtClean="0"/>
              <a:t>Non </a:t>
            </a:r>
            <a:r>
              <a:rPr lang="fr-CH" sz="2400" dirty="0" err="1" smtClean="0"/>
              <a:t>transferable</a:t>
            </a:r>
            <a:r>
              <a:rPr lang="fr-CH" sz="2400" dirty="0" smtClean="0"/>
              <a:t> </a:t>
            </a:r>
            <a:r>
              <a:rPr lang="fr-CH" sz="2400" dirty="0" err="1" smtClean="0"/>
              <a:t>securities</a:t>
            </a:r>
            <a:r>
              <a:rPr lang="fr-CH" sz="2400" dirty="0" smtClean="0"/>
              <a:t> </a:t>
            </a:r>
            <a:r>
              <a:rPr lang="fr-CH" sz="2400" dirty="0" err="1" smtClean="0"/>
              <a:t>issued</a:t>
            </a:r>
            <a:endParaRPr lang="fr-CH" sz="2400" dirty="0" smtClean="0"/>
          </a:p>
          <a:p>
            <a:r>
              <a:rPr lang="fr-CH" sz="2800" dirty="0" err="1" smtClean="0"/>
              <a:t>Remark</a:t>
            </a:r>
            <a:r>
              <a:rPr lang="fr-CH" sz="2800" dirty="0" smtClean="0"/>
              <a:t>: </a:t>
            </a:r>
            <a:r>
              <a:rPr lang="fr-CH" sz="2400" dirty="0" err="1" smtClean="0"/>
              <a:t>Liabilities</a:t>
            </a:r>
            <a:r>
              <a:rPr lang="fr-CH" sz="2400" dirty="0" smtClean="0"/>
              <a:t> </a:t>
            </a:r>
            <a:r>
              <a:rPr lang="fr-CH" sz="2400" dirty="0" err="1" smtClean="0"/>
              <a:t>closely</a:t>
            </a:r>
            <a:r>
              <a:rPr lang="fr-CH" sz="2400" dirty="0" smtClean="0"/>
              <a:t> </a:t>
            </a:r>
            <a:r>
              <a:rPr lang="fr-CH" sz="2400" dirty="0" err="1" smtClean="0"/>
              <a:t>linked</a:t>
            </a:r>
            <a:r>
              <a:rPr lang="fr-CH" sz="2400" dirty="0" smtClean="0"/>
              <a:t> to </a:t>
            </a:r>
            <a:r>
              <a:rPr lang="fr-CH" sz="2400" dirty="0" err="1" smtClean="0"/>
              <a:t>securitised</a:t>
            </a:r>
            <a:r>
              <a:rPr lang="fr-CH" sz="2400" dirty="0" smtClean="0"/>
              <a:t> </a:t>
            </a:r>
            <a:r>
              <a:rPr lang="fr-CH" sz="2400" dirty="0" err="1" smtClean="0"/>
              <a:t>financial</a:t>
            </a:r>
            <a:r>
              <a:rPr lang="fr-CH" sz="2400" dirty="0" smtClean="0"/>
              <a:t> </a:t>
            </a:r>
            <a:r>
              <a:rPr lang="fr-CH" sz="2400" dirty="0" err="1" smtClean="0"/>
              <a:t>assets</a:t>
            </a:r>
            <a:r>
              <a:rPr lang="fr-CH" sz="2400" dirty="0" smtClean="0"/>
              <a:t> </a:t>
            </a:r>
            <a:r>
              <a:rPr lang="fr-CH" sz="2000" dirty="0" smtClean="0"/>
              <a:t>(</a:t>
            </a:r>
            <a:r>
              <a:rPr lang="fr-CH" sz="2000" dirty="0" err="1" smtClean="0"/>
              <a:t>debt</a:t>
            </a:r>
            <a:r>
              <a:rPr lang="fr-CH" sz="2000" dirty="0" smtClean="0"/>
              <a:t> </a:t>
            </a:r>
            <a:r>
              <a:rPr lang="fr-CH" sz="2000" dirty="0" err="1" smtClean="0"/>
              <a:t>securities</a:t>
            </a:r>
            <a:r>
              <a:rPr lang="fr-CH" sz="2000" dirty="0" smtClean="0"/>
              <a:t>, </a:t>
            </a:r>
            <a:r>
              <a:rPr lang="fr-CH" sz="2000" dirty="0" err="1" smtClean="0"/>
              <a:t>securitised</a:t>
            </a:r>
            <a:r>
              <a:rPr lang="fr-CH" sz="2000" dirty="0" smtClean="0"/>
              <a:t> </a:t>
            </a:r>
            <a:r>
              <a:rPr lang="fr-CH" sz="2000" dirty="0" err="1" smtClean="0"/>
              <a:t>loans</a:t>
            </a:r>
            <a:r>
              <a:rPr lang="fr-CH" sz="2000" dirty="0" smtClean="0"/>
              <a:t>, </a:t>
            </a:r>
            <a:r>
              <a:rPr lang="fr-CH" sz="2000" dirty="0" err="1" smtClean="0"/>
              <a:t>other</a:t>
            </a:r>
            <a:r>
              <a:rPr lang="fr-CH" sz="2000" dirty="0" smtClean="0"/>
              <a:t> </a:t>
            </a:r>
            <a:r>
              <a:rPr lang="fr-CH" sz="2000" dirty="0" err="1" smtClean="0"/>
              <a:t>securitised</a:t>
            </a:r>
            <a:r>
              <a:rPr lang="fr-CH" sz="2000" dirty="0" smtClean="0"/>
              <a:t> </a:t>
            </a:r>
            <a:r>
              <a:rPr lang="fr-CH" sz="2000" dirty="0" err="1" smtClean="0"/>
              <a:t>assets</a:t>
            </a:r>
            <a:r>
              <a:rPr lang="fr-CH" sz="2000" dirty="0" smtClean="0"/>
              <a:t>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17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3. </a:t>
            </a:r>
            <a:r>
              <a:rPr lang="fr-CH" dirty="0" err="1" smtClean="0"/>
              <a:t>Bcl</a:t>
            </a:r>
            <a:r>
              <a:rPr lang="fr-CH" dirty="0" smtClean="0"/>
              <a:t> </a:t>
            </a:r>
            <a:r>
              <a:rPr lang="fr-CH" dirty="0" err="1" smtClean="0"/>
              <a:t>reporting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000" dirty="0" smtClean="0"/>
              <a:t>S2.14 Report on stocks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18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New </a:t>
            </a:r>
            <a:r>
              <a:rPr lang="en-GB" dirty="0" smtClean="0"/>
              <a:t>developments</a:t>
            </a:r>
            <a:r>
              <a:rPr lang="fr-CH" dirty="0" smtClean="0"/>
              <a:t> of S2.14 report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4789512"/>
          </a:xfrm>
        </p:spPr>
        <p:txBody>
          <a:bodyPr/>
          <a:lstStyle/>
          <a:p>
            <a:r>
              <a:rPr lang="fr-CH" sz="2800" dirty="0" smtClean="0"/>
              <a:t>Harmonisation of BCL items for </a:t>
            </a:r>
            <a:r>
              <a:rPr lang="fr-CH" sz="2800" dirty="0" err="1" smtClean="0"/>
              <a:t>every</a:t>
            </a:r>
            <a:r>
              <a:rPr lang="fr-CH" sz="2800" dirty="0" smtClean="0"/>
              <a:t> </a:t>
            </a:r>
            <a:r>
              <a:rPr lang="fr-CH" sz="2800" dirty="0" err="1" smtClean="0"/>
              <a:t>kind</a:t>
            </a:r>
            <a:r>
              <a:rPr lang="fr-CH" sz="2800" dirty="0" smtClean="0"/>
              <a:t> of </a:t>
            </a:r>
            <a:r>
              <a:rPr lang="fr-CH" sz="2800" dirty="0" err="1" smtClean="0"/>
              <a:t>declarant</a:t>
            </a:r>
            <a:r>
              <a:rPr lang="fr-CH" sz="2800" dirty="0" smtClean="0"/>
              <a:t> </a:t>
            </a:r>
            <a:r>
              <a:rPr lang="fr-CH" sz="2400" dirty="0" smtClean="0"/>
              <a:t>(IF, Bank,…)</a:t>
            </a:r>
          </a:p>
          <a:p>
            <a:pPr lvl="1"/>
            <a:r>
              <a:rPr lang="fr-CH" sz="2400" dirty="0" smtClean="0"/>
              <a:t>Country: breakdown by country </a:t>
            </a:r>
            <a:r>
              <a:rPr lang="fr-CH" sz="2400" dirty="0" err="1" smtClean="0"/>
              <a:t>instead</a:t>
            </a:r>
            <a:r>
              <a:rPr lang="fr-CH" sz="2400" dirty="0" smtClean="0"/>
              <a:t> of group </a:t>
            </a:r>
            <a:r>
              <a:rPr lang="fr-CH" sz="2000" dirty="0" smtClean="0"/>
              <a:t>(L0: X3 countries </a:t>
            </a:r>
            <a:r>
              <a:rPr lang="fr-CH" sz="2000" dirty="0" err="1" smtClean="0"/>
              <a:t>from</a:t>
            </a:r>
            <a:r>
              <a:rPr lang="fr-CH" sz="2000" dirty="0" smtClean="0"/>
              <a:t> euro-area – L1: </a:t>
            </a:r>
            <a:r>
              <a:rPr lang="fr-CH" sz="2000" dirty="0" err="1" smtClean="0"/>
              <a:t>specify</a:t>
            </a:r>
            <a:r>
              <a:rPr lang="fr-CH" sz="2000" dirty="0" smtClean="0"/>
              <a:t> FR/DE/…)</a:t>
            </a:r>
          </a:p>
          <a:p>
            <a:pPr lvl="1"/>
            <a:r>
              <a:rPr lang="fr-CH" sz="2400" dirty="0" err="1" smtClean="0"/>
              <a:t>Ccy</a:t>
            </a:r>
            <a:r>
              <a:rPr lang="fr-CH" sz="2400" dirty="0" smtClean="0"/>
              <a:t>: to breakdown</a:t>
            </a:r>
            <a:r>
              <a:rPr lang="fr-CH" sz="2000" dirty="0" smtClean="0"/>
              <a:t> (L0: XXX – L1: </a:t>
            </a:r>
            <a:r>
              <a:rPr lang="fr-CH" sz="2000" dirty="0" err="1" smtClean="0"/>
              <a:t>specify</a:t>
            </a:r>
            <a:r>
              <a:rPr lang="fr-CH" sz="2000" dirty="0" smtClean="0"/>
              <a:t> EUR/USD/…)</a:t>
            </a:r>
          </a:p>
          <a:p>
            <a:pPr lvl="1"/>
            <a:r>
              <a:rPr lang="fr-CH" sz="2400" dirty="0" err="1" smtClean="0"/>
              <a:t>Economic</a:t>
            </a:r>
            <a:r>
              <a:rPr lang="fr-CH" sz="2400" dirty="0" smtClean="0"/>
              <a:t> </a:t>
            </a:r>
            <a:r>
              <a:rPr lang="fr-CH" sz="2400" dirty="0" err="1" smtClean="0"/>
              <a:t>sector</a:t>
            </a:r>
            <a:r>
              <a:rPr lang="fr-CH" sz="2400" dirty="0" smtClean="0"/>
              <a:t>: New codes!</a:t>
            </a:r>
          </a:p>
          <a:p>
            <a:pPr marL="0" indent="0">
              <a:buNone/>
            </a:pPr>
            <a:r>
              <a:rPr lang="fr-CH" sz="1800" dirty="0" smtClean="0">
                <a:solidFill>
                  <a:schemeClr val="accent1">
                    <a:lumMod val="75000"/>
                  </a:schemeClr>
                </a:solidFill>
              </a:rPr>
              <a:t>www.bcl.lu &gt; </a:t>
            </a:r>
            <a:r>
              <a:rPr lang="fr-CH" sz="1800" dirty="0" err="1" smtClean="0">
                <a:solidFill>
                  <a:schemeClr val="accent1">
                    <a:lumMod val="75000"/>
                  </a:schemeClr>
                </a:solidFill>
              </a:rPr>
              <a:t>Regulatory</a:t>
            </a:r>
            <a:r>
              <a:rPr lang="fr-CH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1800" dirty="0" err="1" smtClean="0">
                <a:solidFill>
                  <a:schemeClr val="accent1">
                    <a:lumMod val="75000"/>
                  </a:schemeClr>
                </a:solidFill>
              </a:rPr>
              <a:t>reporting</a:t>
            </a:r>
            <a:r>
              <a:rPr lang="fr-CH" sz="1800" dirty="0" smtClean="0">
                <a:solidFill>
                  <a:schemeClr val="accent1">
                    <a:lumMod val="75000"/>
                  </a:schemeClr>
                </a:solidFill>
              </a:rPr>
              <a:t> &gt; </a:t>
            </a:r>
            <a:r>
              <a:rPr lang="fr-CH" sz="1800" dirty="0" err="1" smtClean="0">
                <a:solidFill>
                  <a:schemeClr val="accent1">
                    <a:lumMod val="75000"/>
                  </a:schemeClr>
                </a:solidFill>
              </a:rPr>
              <a:t>Securitisation</a:t>
            </a:r>
            <a:r>
              <a:rPr lang="fr-CH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CH" sz="1800" dirty="0" err="1" smtClean="0">
                <a:solidFill>
                  <a:schemeClr val="accent1">
                    <a:lumMod val="75000"/>
                  </a:schemeClr>
                </a:solidFill>
              </a:rPr>
              <a:t>vehicles</a:t>
            </a:r>
            <a:endParaRPr lang="fr-CH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fr-CH" sz="1800" dirty="0" smtClean="0">
                <a:solidFill>
                  <a:schemeClr val="accent1">
                    <a:lumMod val="75000"/>
                  </a:schemeClr>
                </a:solidFill>
              </a:rPr>
              <a:t>Document: </a:t>
            </a:r>
            <a:r>
              <a:rPr lang="fr-CH" sz="1800" dirty="0" err="1" smtClean="0">
                <a:solidFill>
                  <a:schemeClr val="accent1">
                    <a:lumMod val="75000"/>
                  </a:schemeClr>
                </a:solidFill>
              </a:rPr>
              <a:t>Summary</a:t>
            </a:r>
            <a:r>
              <a:rPr lang="fr-CH" sz="1800" dirty="0" smtClean="0">
                <a:solidFill>
                  <a:schemeClr val="accent1">
                    <a:lumMod val="75000"/>
                  </a:schemeClr>
                </a:solidFill>
              </a:rPr>
              <a:t> of</a:t>
            </a:r>
            <a:r>
              <a:rPr lang="fr-FR" sz="1800" dirty="0" smtClean="0">
                <a:solidFill>
                  <a:schemeClr val="accent1">
                    <a:lumMod val="75000"/>
                  </a:schemeClr>
                </a:solidFill>
              </a:rPr>
              <a:t> modifications as </a:t>
            </a:r>
            <a:r>
              <a:rPr lang="fr-FR" sz="1800" dirty="0" err="1" smtClean="0">
                <a:solidFill>
                  <a:schemeClr val="accent1">
                    <a:lumMod val="75000"/>
                  </a:schemeClr>
                </a:solidFill>
              </a:rPr>
              <a:t>from</a:t>
            </a:r>
            <a:r>
              <a:rPr lang="fr-FR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sz="1800" dirty="0" err="1" smtClean="0">
                <a:solidFill>
                  <a:schemeClr val="accent1">
                    <a:lumMod val="75000"/>
                  </a:schemeClr>
                </a:solidFill>
              </a:rPr>
              <a:t>December</a:t>
            </a:r>
            <a:r>
              <a:rPr lang="fr-FR" sz="1800" dirty="0" smtClean="0">
                <a:solidFill>
                  <a:schemeClr val="accent1">
                    <a:lumMod val="75000"/>
                  </a:schemeClr>
                </a:solidFill>
              </a:rPr>
              <a:t> 2014 </a:t>
            </a:r>
            <a:endParaRPr lang="fr-CH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fr-CH" sz="2800" dirty="0" smtClean="0"/>
              <a:t>More breakdowns on items </a:t>
            </a:r>
            <a:r>
              <a:rPr lang="fr-CH" sz="2800" dirty="0" err="1" smtClean="0"/>
              <a:t>which</a:t>
            </a:r>
            <a:r>
              <a:rPr lang="fr-CH" sz="2800" dirty="0" smtClean="0"/>
              <a:t> are not </a:t>
            </a:r>
            <a:r>
              <a:rPr lang="fr-CH" sz="2800" dirty="0" err="1" smtClean="0"/>
              <a:t>detailed</a:t>
            </a:r>
            <a:r>
              <a:rPr lang="fr-CH" sz="2800" dirty="0" smtClean="0"/>
              <a:t> in SBS</a:t>
            </a:r>
          </a:p>
          <a:p>
            <a:pPr lvl="1"/>
            <a:r>
              <a:rPr lang="fr-CH" sz="2400" dirty="0" err="1" smtClean="0"/>
              <a:t>Securitised</a:t>
            </a:r>
            <a:r>
              <a:rPr lang="fr-CH" sz="2400" dirty="0" smtClean="0"/>
              <a:t> </a:t>
            </a:r>
            <a:r>
              <a:rPr lang="fr-CH" sz="2400" dirty="0" err="1" smtClean="0"/>
              <a:t>loans</a:t>
            </a:r>
            <a:r>
              <a:rPr lang="fr-CH" sz="2400" dirty="0" smtClean="0"/>
              <a:t>: more </a:t>
            </a:r>
            <a:r>
              <a:rPr lang="fr-CH" sz="2400" dirty="0" err="1" smtClean="0"/>
              <a:t>details</a:t>
            </a:r>
            <a:r>
              <a:rPr lang="fr-CH" sz="2400" dirty="0" smtClean="0"/>
              <a:t> </a:t>
            </a:r>
            <a:r>
              <a:rPr lang="fr-CH" sz="2400" dirty="0" err="1" smtClean="0"/>
              <a:t>asked</a:t>
            </a:r>
            <a:r>
              <a:rPr lang="fr-CH" sz="2400" dirty="0" smtClean="0"/>
              <a:t>, </a:t>
            </a:r>
            <a:r>
              <a:rPr lang="fr-CH" sz="2400" dirty="0" err="1" smtClean="0"/>
              <a:t>notably</a:t>
            </a:r>
            <a:r>
              <a:rPr lang="fr-CH" sz="2400" dirty="0" smtClean="0"/>
              <a:t> </a:t>
            </a:r>
            <a:r>
              <a:rPr lang="fr-CH" sz="2400" dirty="0" err="1" smtClean="0"/>
              <a:t>economic</a:t>
            </a:r>
            <a:r>
              <a:rPr lang="fr-CH" sz="2400" dirty="0" smtClean="0"/>
              <a:t> </a:t>
            </a:r>
            <a:r>
              <a:rPr lang="fr-CH" sz="2400" dirty="0" err="1" smtClean="0"/>
              <a:t>sector</a:t>
            </a:r>
            <a:r>
              <a:rPr lang="fr-CH" sz="2400" dirty="0" smtClean="0"/>
              <a:t>, </a:t>
            </a:r>
            <a:r>
              <a:rPr lang="fr-CH" sz="2400" dirty="0" err="1" smtClean="0"/>
              <a:t>currency</a:t>
            </a:r>
            <a:r>
              <a:rPr lang="fr-CH" sz="2400" dirty="0" smtClean="0"/>
              <a:t> and country of direct </a:t>
            </a:r>
            <a:r>
              <a:rPr lang="fr-CH" sz="2400" dirty="0" err="1" smtClean="0"/>
              <a:t>borrower</a:t>
            </a:r>
            <a:r>
              <a:rPr lang="fr-CH" sz="2400" dirty="0" smtClean="0"/>
              <a:t> </a:t>
            </a:r>
            <a:r>
              <a:rPr lang="fr-CH" sz="2000" dirty="0" smtClean="0"/>
              <a:t>(Source: </a:t>
            </a:r>
            <a:r>
              <a:rPr lang="fr-CH" sz="2000" dirty="0" err="1" smtClean="0"/>
              <a:t>loan</a:t>
            </a:r>
            <a:r>
              <a:rPr lang="fr-CH" sz="2000" dirty="0" smtClean="0"/>
              <a:t> </a:t>
            </a:r>
            <a:r>
              <a:rPr lang="fr-CH" sz="2000" dirty="0" err="1" smtClean="0"/>
              <a:t>facility</a:t>
            </a:r>
            <a:r>
              <a:rPr lang="fr-CH" sz="2000" dirty="0" smtClean="0"/>
              <a:t> </a:t>
            </a:r>
            <a:r>
              <a:rPr lang="fr-CH" sz="2000" dirty="0" err="1" smtClean="0"/>
              <a:t>agreements</a:t>
            </a:r>
            <a:r>
              <a:rPr lang="fr-CH" sz="2000" dirty="0" smtClean="0"/>
              <a:t>, client, …)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19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fr-LU" smtClean="0"/>
              <a:t>Contents</a:t>
            </a:r>
            <a:endParaRPr lang="fr-FR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lb-LU" dirty="0" smtClean="0"/>
              <a:t>Regulatory framework</a:t>
            </a:r>
          </a:p>
          <a:p>
            <a:pPr marL="609600" indent="-609600">
              <a:buFontTx/>
              <a:buAutoNum type="arabicPeriod"/>
            </a:pPr>
            <a:r>
              <a:rPr lang="fr-CH" dirty="0" smtClean="0"/>
              <a:t>« </a:t>
            </a:r>
            <a:r>
              <a:rPr lang="fr-CH" dirty="0" err="1" smtClean="0"/>
              <a:t>Typical</a:t>
            </a:r>
            <a:r>
              <a:rPr lang="fr-CH" dirty="0" smtClean="0"/>
              <a:t> » balance </a:t>
            </a:r>
            <a:r>
              <a:rPr lang="fr-CH" dirty="0" err="1" smtClean="0"/>
              <a:t>sheet</a:t>
            </a:r>
            <a:endParaRPr lang="lb-LU" dirty="0" smtClean="0"/>
          </a:p>
          <a:p>
            <a:pPr marL="609600" indent="-609600">
              <a:buFontTx/>
              <a:buAutoNum type="arabicPeriod"/>
            </a:pPr>
            <a:r>
              <a:rPr lang="lb-LU" dirty="0" smtClean="0"/>
              <a:t>BCL Reporting</a:t>
            </a:r>
          </a:p>
          <a:p>
            <a:pPr marL="1185863" lvl="1" indent="-609600">
              <a:buFontTx/>
              <a:buAutoNum type="arabicPeriod"/>
            </a:pPr>
            <a:r>
              <a:rPr lang="lb-LU" dirty="0" smtClean="0"/>
              <a:t>S2.14 Report on stocks</a:t>
            </a:r>
          </a:p>
          <a:p>
            <a:pPr marL="1185863" lvl="1" indent="-609600">
              <a:buFontTx/>
              <a:buAutoNum type="arabicPeriod"/>
            </a:pPr>
            <a:r>
              <a:rPr lang="lb-LU" dirty="0" smtClean="0"/>
              <a:t>S2.15 Report on flows</a:t>
            </a:r>
          </a:p>
          <a:p>
            <a:pPr marL="1185863" lvl="1" indent="-609600">
              <a:buFontTx/>
              <a:buAutoNum type="arabicPeriod"/>
            </a:pPr>
            <a:r>
              <a:rPr lang="lb-LU" dirty="0" smtClean="0"/>
              <a:t>SBS Report on securities</a:t>
            </a:r>
          </a:p>
          <a:p>
            <a:pPr marL="609600" indent="-609600">
              <a:buFontTx/>
              <a:buAutoNum type="arabicPeriod"/>
            </a:pPr>
            <a:r>
              <a:rPr lang="lb-LU" dirty="0" smtClean="0"/>
              <a:t>Interdependence between reports</a:t>
            </a:r>
          </a:p>
          <a:p>
            <a:pPr marL="609600" indent="-609600">
              <a:buFontTx/>
              <a:buAutoNum type="arabicPeriod"/>
            </a:pPr>
            <a:r>
              <a:rPr lang="lb-LU" dirty="0" smtClean="0"/>
              <a:t>Report transmission</a:t>
            </a:r>
            <a:endParaRPr lang="lb-L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A22575-1649-41A6-AFD9-1F921E11A0ED}" type="slidenum">
              <a:rPr lang="fr-FR"/>
              <a:pPr/>
              <a:t>2</a:t>
            </a:fld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New </a:t>
            </a:r>
            <a:r>
              <a:rPr lang="en-GB" dirty="0"/>
              <a:t>developments</a:t>
            </a:r>
            <a:r>
              <a:rPr lang="fr-CH" dirty="0"/>
              <a:t> of S2.14 report </a:t>
            </a:r>
            <a:r>
              <a:rPr lang="fr-CH" dirty="0" smtClean="0"/>
              <a:t>(2/2</a:t>
            </a:r>
            <a:r>
              <a:rPr lang="fr-CH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077544"/>
          </a:xfrm>
        </p:spPr>
        <p:txBody>
          <a:bodyPr/>
          <a:lstStyle/>
          <a:p>
            <a:r>
              <a:rPr lang="fr-CH" sz="2800" dirty="0" smtClean="0"/>
              <a:t>No more breakdowns on items </a:t>
            </a:r>
            <a:r>
              <a:rPr lang="fr-CH" sz="2800" dirty="0" err="1" smtClean="0"/>
              <a:t>detailed</a:t>
            </a:r>
            <a:r>
              <a:rPr lang="fr-CH" sz="2800" dirty="0" smtClean="0"/>
              <a:t> in SBS</a:t>
            </a:r>
          </a:p>
          <a:p>
            <a:r>
              <a:rPr lang="fr-CH" sz="2800" dirty="0" err="1" smtClean="0"/>
              <a:t>Reported</a:t>
            </a:r>
            <a:r>
              <a:rPr lang="fr-CH" sz="2800" dirty="0" smtClean="0"/>
              <a:t> </a:t>
            </a:r>
            <a:r>
              <a:rPr lang="fr-CH" sz="2800" dirty="0" err="1" smtClean="0"/>
              <a:t>amounts</a:t>
            </a:r>
            <a:r>
              <a:rPr lang="fr-CH" sz="2800" dirty="0" smtClean="0"/>
              <a:t> must </a:t>
            </a:r>
            <a:r>
              <a:rPr lang="fr-CH" sz="2800" dirty="0" err="1" smtClean="0"/>
              <a:t>be</a:t>
            </a:r>
            <a:r>
              <a:rPr lang="fr-CH" sz="2800" dirty="0" smtClean="0"/>
              <a:t> positive </a:t>
            </a:r>
            <a:r>
              <a:rPr lang="fr-CH" sz="2800" dirty="0" err="1" smtClean="0"/>
              <a:t>except</a:t>
            </a:r>
            <a:r>
              <a:rPr lang="fr-CH" sz="2800" dirty="0" smtClean="0"/>
              <a:t> </a:t>
            </a:r>
          </a:p>
          <a:p>
            <a:pPr lvl="1"/>
            <a:r>
              <a:rPr lang="fr-CH" sz="2400" dirty="0" smtClean="0"/>
              <a:t>2-007000 </a:t>
            </a:r>
            <a:r>
              <a:rPr lang="fr-CH" sz="2400" dirty="0" err="1" smtClean="0"/>
              <a:t>Reserves</a:t>
            </a:r>
            <a:r>
              <a:rPr lang="fr-CH" sz="2400" dirty="0" smtClean="0"/>
              <a:t>, provisions, profit or </a:t>
            </a:r>
            <a:r>
              <a:rPr lang="fr-CH" sz="2400" dirty="0" err="1" smtClean="0"/>
              <a:t>loss</a:t>
            </a:r>
            <a:r>
              <a:rPr lang="fr-CH" sz="2400" dirty="0" smtClean="0"/>
              <a:t> </a:t>
            </a:r>
            <a:r>
              <a:rPr lang="fr-CH" sz="2400" dirty="0" err="1" smtClean="0"/>
              <a:t>brought</a:t>
            </a:r>
            <a:r>
              <a:rPr lang="fr-CH" sz="2400" dirty="0" smtClean="0"/>
              <a:t> </a:t>
            </a:r>
            <a:r>
              <a:rPr lang="fr-CH" sz="2400" dirty="0" err="1" smtClean="0"/>
              <a:t>forward</a:t>
            </a:r>
            <a:r>
              <a:rPr lang="fr-CH" sz="2400" dirty="0" smtClean="0"/>
              <a:t> and profit or </a:t>
            </a:r>
            <a:r>
              <a:rPr lang="fr-CH" sz="2400" dirty="0" err="1" smtClean="0"/>
              <a:t>loss</a:t>
            </a:r>
            <a:r>
              <a:rPr lang="fr-CH" sz="2400" dirty="0" smtClean="0"/>
              <a:t> for the </a:t>
            </a:r>
            <a:r>
              <a:rPr lang="fr-CH" sz="2400" dirty="0" err="1" smtClean="0"/>
              <a:t>year</a:t>
            </a:r>
            <a:endParaRPr lang="fr-CH" sz="2400" dirty="0" smtClean="0"/>
          </a:p>
          <a:p>
            <a:pPr lvl="1"/>
            <a:r>
              <a:rPr lang="fr-CH" sz="2400" dirty="0" err="1" smtClean="0"/>
              <a:t>Example</a:t>
            </a:r>
            <a:r>
              <a:rPr lang="fr-CH" sz="2400" dirty="0" smtClean="0"/>
              <a:t>: </a:t>
            </a:r>
            <a:r>
              <a:rPr lang="fr-CH" sz="2400" dirty="0" err="1" smtClean="0"/>
              <a:t>overdraft</a:t>
            </a:r>
            <a:r>
              <a:rPr lang="fr-CH" sz="2400" dirty="0" smtClean="0"/>
              <a:t> =&gt; 2-002000</a:t>
            </a:r>
          </a:p>
          <a:p>
            <a:r>
              <a:rPr lang="fr-CH" sz="2800" dirty="0" smtClean="0"/>
              <a:t>No more breakdown by original </a:t>
            </a:r>
            <a:r>
              <a:rPr lang="fr-CH" sz="2800" dirty="0" err="1" smtClean="0"/>
              <a:t>maturity</a:t>
            </a:r>
            <a:r>
              <a:rPr lang="fr-CH" sz="2800" dirty="0" smtClean="0"/>
              <a:t> of total</a:t>
            </a:r>
          </a:p>
          <a:p>
            <a:pPr lvl="1"/>
            <a:r>
              <a:rPr lang="fr-CH" sz="2400" dirty="0" err="1" smtClean="0"/>
              <a:t>Only</a:t>
            </a:r>
            <a:r>
              <a:rPr lang="fr-CH" sz="2400" dirty="0" smtClean="0"/>
              <a:t> Total of </a:t>
            </a:r>
            <a:r>
              <a:rPr lang="fr-CH" sz="2400" dirty="0" err="1" smtClean="0"/>
              <a:t>assets</a:t>
            </a:r>
            <a:r>
              <a:rPr lang="fr-CH" sz="2400" dirty="0" smtClean="0"/>
              <a:t> and Total of </a:t>
            </a:r>
            <a:r>
              <a:rPr lang="fr-CH" sz="2400" dirty="0" err="1" smtClean="0"/>
              <a:t>liabilities</a:t>
            </a:r>
            <a:r>
              <a:rPr lang="fr-CH" sz="2400" dirty="0" smtClean="0"/>
              <a:t> for  </a:t>
            </a:r>
            <a:r>
              <a:rPr lang="fr-CH" sz="2400" dirty="0" err="1" smtClean="0"/>
              <a:t>equality</a:t>
            </a:r>
            <a:r>
              <a:rPr lang="fr-CH" sz="2400" dirty="0" smtClean="0"/>
              <a:t> check</a:t>
            </a:r>
          </a:p>
          <a:p>
            <a:pPr lvl="1"/>
            <a:endParaRPr lang="fr-CH" sz="2400" dirty="0" smtClean="0"/>
          </a:p>
          <a:p>
            <a:pPr lvl="1"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20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Matters</a:t>
            </a:r>
            <a:r>
              <a:rPr lang="fr-CH" dirty="0" smtClean="0"/>
              <a:t> for </a:t>
            </a:r>
            <a:r>
              <a:rPr lang="fr-CH" dirty="0" err="1" smtClean="0"/>
              <a:t>consideration</a:t>
            </a:r>
            <a:r>
              <a:rPr lang="fr-CH" dirty="0" smtClean="0"/>
              <a:t> of S2.14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Warrant: </a:t>
            </a:r>
            <a:r>
              <a:rPr lang="fr-CH" sz="2800" dirty="0" err="1" smtClean="0"/>
              <a:t>financial</a:t>
            </a:r>
            <a:r>
              <a:rPr lang="fr-CH" sz="2800" dirty="0" smtClean="0"/>
              <a:t> </a:t>
            </a:r>
            <a:r>
              <a:rPr lang="fr-CH" sz="2800" dirty="0" err="1" smtClean="0"/>
              <a:t>derivatives</a:t>
            </a:r>
            <a:r>
              <a:rPr lang="fr-CH" sz="2800" dirty="0" smtClean="0"/>
              <a:t> </a:t>
            </a:r>
            <a:r>
              <a:rPr lang="fr-CH" sz="2800" dirty="0" err="1" smtClean="0"/>
              <a:t>even</a:t>
            </a:r>
            <a:r>
              <a:rPr lang="fr-CH" sz="2800" dirty="0" smtClean="0"/>
              <a:t> </a:t>
            </a:r>
            <a:r>
              <a:rPr lang="fr-CH" sz="2800" dirty="0" err="1" smtClean="0"/>
              <a:t>with</a:t>
            </a:r>
            <a:r>
              <a:rPr lang="fr-CH" sz="2800" dirty="0" smtClean="0"/>
              <a:t> ISIN code</a:t>
            </a:r>
          </a:p>
          <a:p>
            <a:r>
              <a:rPr lang="fr-CH" sz="2800" dirty="0" err="1" smtClean="0"/>
              <a:t>Subscribed</a:t>
            </a:r>
            <a:r>
              <a:rPr lang="fr-CH" sz="2800" dirty="0" smtClean="0"/>
              <a:t> capital ≠ </a:t>
            </a:r>
            <a:r>
              <a:rPr lang="fr-CH" sz="2800" dirty="0" err="1" smtClean="0"/>
              <a:t>Equity</a:t>
            </a:r>
            <a:r>
              <a:rPr lang="fr-CH" sz="2800" dirty="0" smtClean="0"/>
              <a:t> !</a:t>
            </a:r>
          </a:p>
          <a:p>
            <a:pPr lvl="1"/>
            <a:r>
              <a:rPr lang="fr-CH" sz="2400" dirty="0" smtClean="0"/>
              <a:t>Source: art. of </a:t>
            </a:r>
            <a:r>
              <a:rPr lang="fr-CH" sz="2400" dirty="0" err="1" smtClean="0"/>
              <a:t>inc</a:t>
            </a:r>
            <a:r>
              <a:rPr lang="fr-CH" sz="2400" dirty="0" smtClean="0"/>
              <a:t>., note to the </a:t>
            </a:r>
            <a:r>
              <a:rPr lang="fr-CH" sz="2400" dirty="0" err="1" smtClean="0"/>
              <a:t>annual</a:t>
            </a:r>
            <a:r>
              <a:rPr lang="fr-CH" sz="2400" dirty="0" smtClean="0"/>
              <a:t> </a:t>
            </a:r>
            <a:r>
              <a:rPr lang="fr-CH" sz="2400" dirty="0" err="1" smtClean="0"/>
              <a:t>accounts</a:t>
            </a:r>
            <a:endParaRPr lang="fr-CH" sz="2400" dirty="0" smtClean="0"/>
          </a:p>
          <a:p>
            <a:pPr lvl="1"/>
            <a:r>
              <a:rPr lang="fr-CH" sz="2400" dirty="0" err="1" smtClean="0"/>
              <a:t>Barely</a:t>
            </a:r>
            <a:r>
              <a:rPr lang="fr-CH" sz="2400" dirty="0" smtClean="0"/>
              <a:t> varies</a:t>
            </a:r>
          </a:p>
          <a:p>
            <a:r>
              <a:rPr lang="fr-CH" sz="2800" dirty="0" err="1" smtClean="0"/>
              <a:t>Overnight</a:t>
            </a:r>
            <a:r>
              <a:rPr lang="fr-CH" sz="2800" dirty="0" smtClean="0"/>
              <a:t> </a:t>
            </a:r>
            <a:r>
              <a:rPr lang="fr-CH" sz="2800" dirty="0" err="1" smtClean="0"/>
              <a:t>bank</a:t>
            </a:r>
            <a:r>
              <a:rPr lang="fr-CH" sz="2800" dirty="0" smtClean="0"/>
              <a:t> </a:t>
            </a:r>
            <a:r>
              <a:rPr lang="fr-CH" sz="2800" dirty="0" err="1" smtClean="0"/>
              <a:t>account</a:t>
            </a:r>
            <a:r>
              <a:rPr lang="fr-CH" sz="2800" dirty="0" smtClean="0"/>
              <a:t>: original </a:t>
            </a:r>
            <a:r>
              <a:rPr lang="fr-CH" sz="2800" dirty="0" err="1" smtClean="0"/>
              <a:t>maturity</a:t>
            </a:r>
            <a:r>
              <a:rPr lang="fr-CH" sz="2800" dirty="0" smtClean="0"/>
              <a:t> &lt; 1 </a:t>
            </a:r>
            <a:r>
              <a:rPr lang="fr-CH" sz="2800" dirty="0" err="1" smtClean="0"/>
              <a:t>year</a:t>
            </a:r>
            <a:endParaRPr lang="fr-CH" sz="2800" dirty="0" smtClean="0"/>
          </a:p>
          <a:p>
            <a:r>
              <a:rPr lang="fr-CH" sz="2800" dirty="0" smtClean="0"/>
              <a:t>Non </a:t>
            </a:r>
            <a:r>
              <a:rPr lang="fr-CH" sz="2800" dirty="0" err="1" smtClean="0"/>
              <a:t>financial</a:t>
            </a:r>
            <a:r>
              <a:rPr lang="fr-CH" sz="2800" dirty="0" smtClean="0"/>
              <a:t> </a:t>
            </a:r>
            <a:r>
              <a:rPr lang="fr-CH" sz="2800" dirty="0" err="1" smtClean="0"/>
              <a:t>assets</a:t>
            </a:r>
            <a:r>
              <a:rPr lang="fr-CH" sz="2800" dirty="0" smtClean="0"/>
              <a:t>: </a:t>
            </a:r>
            <a:r>
              <a:rPr lang="fr-CH" sz="2800" dirty="0" err="1" smtClean="0"/>
              <a:t>mainly</a:t>
            </a:r>
            <a:r>
              <a:rPr lang="fr-CH" sz="2800" dirty="0" smtClean="0"/>
              <a:t> tangible </a:t>
            </a:r>
            <a:r>
              <a:rPr lang="fr-CH" sz="2800" dirty="0" err="1" smtClean="0"/>
              <a:t>fixed</a:t>
            </a:r>
            <a:r>
              <a:rPr lang="fr-CH" sz="2800" dirty="0" smtClean="0"/>
              <a:t> </a:t>
            </a:r>
            <a:r>
              <a:rPr lang="fr-CH" sz="2800" dirty="0" err="1" smtClean="0"/>
              <a:t>assets</a:t>
            </a:r>
            <a:r>
              <a:rPr lang="fr-CH" sz="2800" dirty="0" smtClean="0"/>
              <a:t> </a:t>
            </a:r>
            <a:r>
              <a:rPr lang="fr-CH" sz="2800" dirty="0" err="1" smtClean="0"/>
              <a:t>such</a:t>
            </a:r>
            <a:r>
              <a:rPr lang="fr-CH" sz="2800" dirty="0" smtClean="0"/>
              <a:t> as buildings: </a:t>
            </a:r>
            <a:r>
              <a:rPr lang="fr-CH" sz="2800" dirty="0" err="1" smtClean="0"/>
              <a:t>very</a:t>
            </a:r>
            <a:r>
              <a:rPr lang="fr-CH" sz="2800" dirty="0" smtClean="0"/>
              <a:t> rare</a:t>
            </a:r>
          </a:p>
          <a:p>
            <a:r>
              <a:rPr lang="fr-CH" sz="2800" dirty="0" err="1" smtClean="0"/>
              <a:t>Securitised</a:t>
            </a:r>
            <a:r>
              <a:rPr lang="fr-CH" sz="2800" dirty="0" smtClean="0"/>
              <a:t> </a:t>
            </a:r>
            <a:r>
              <a:rPr lang="fr-CH" sz="2800" dirty="0" err="1" smtClean="0"/>
              <a:t>loans</a:t>
            </a:r>
            <a:r>
              <a:rPr lang="fr-CH" sz="2800" dirty="0" smtClean="0"/>
              <a:t>: at </a:t>
            </a:r>
            <a:r>
              <a:rPr lang="fr-CH" sz="2800" u="sng" dirty="0" smtClean="0"/>
              <a:t>nominal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21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Example</a:t>
            </a:r>
            <a:r>
              <a:rPr lang="fr-CH" dirty="0" smtClean="0"/>
              <a:t> of a </a:t>
            </a:r>
            <a:r>
              <a:rPr lang="fr-CH" dirty="0" err="1" smtClean="0"/>
              <a:t>securitised</a:t>
            </a:r>
            <a:r>
              <a:rPr lang="fr-CH" dirty="0" smtClean="0"/>
              <a:t> </a:t>
            </a:r>
            <a:r>
              <a:rPr lang="fr-CH" dirty="0" err="1" smtClean="0"/>
              <a:t>loan</a:t>
            </a:r>
            <a:r>
              <a:rPr lang="fr-CH" dirty="0" smtClean="0"/>
              <a:t> S2.14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1800" dirty="0" smtClean="0"/>
              <a:t>HSBC </a:t>
            </a:r>
            <a:r>
              <a:rPr lang="fr-CH" sz="1800" dirty="0" err="1" smtClean="0"/>
              <a:t>bank</a:t>
            </a:r>
            <a:r>
              <a:rPr lang="fr-CH" sz="1800" dirty="0" smtClean="0"/>
              <a:t>, </a:t>
            </a:r>
            <a:r>
              <a:rPr lang="fr-CH" sz="1800" dirty="0" err="1" smtClean="0"/>
              <a:t>German</a:t>
            </a:r>
            <a:r>
              <a:rPr lang="fr-CH" sz="1800" dirty="0" smtClean="0"/>
              <a:t> </a:t>
            </a:r>
            <a:r>
              <a:rPr lang="fr-CH" sz="1800" dirty="0" err="1" smtClean="0"/>
              <a:t>subsidiary</a:t>
            </a:r>
            <a:r>
              <a:rPr lang="fr-CH" sz="1800" dirty="0" smtClean="0"/>
              <a:t>, </a:t>
            </a:r>
            <a:r>
              <a:rPr lang="fr-CH" sz="1800" dirty="0" err="1" smtClean="0"/>
              <a:t>grants</a:t>
            </a:r>
            <a:r>
              <a:rPr lang="fr-CH" sz="1800" dirty="0" smtClean="0"/>
              <a:t> a </a:t>
            </a:r>
            <a:r>
              <a:rPr lang="fr-CH" sz="1800" dirty="0" err="1" smtClean="0"/>
              <a:t>loan</a:t>
            </a:r>
            <a:r>
              <a:rPr lang="fr-CH" sz="1800" dirty="0"/>
              <a:t> of 100.000.000 EUR </a:t>
            </a:r>
            <a:r>
              <a:rPr lang="fr-CH" sz="1800" dirty="0" smtClean="0"/>
              <a:t>to the French </a:t>
            </a:r>
            <a:r>
              <a:rPr lang="fr-CH" sz="1800" dirty="0" err="1" smtClean="0"/>
              <a:t>subsidiary</a:t>
            </a:r>
            <a:r>
              <a:rPr lang="fr-CH" sz="1800" dirty="0" smtClean="0"/>
              <a:t> of ZARA on 01/01/2014, </a:t>
            </a:r>
            <a:r>
              <a:rPr lang="fr-CH" sz="1800" dirty="0" err="1" smtClean="0"/>
              <a:t>with</a:t>
            </a:r>
            <a:r>
              <a:rPr lang="fr-CH" sz="1800" dirty="0" smtClean="0"/>
              <a:t> final </a:t>
            </a:r>
            <a:r>
              <a:rPr lang="fr-CH" sz="1800" dirty="0" err="1" smtClean="0"/>
              <a:t>maturity</a:t>
            </a:r>
            <a:r>
              <a:rPr lang="fr-CH" sz="1800" dirty="0" smtClean="0"/>
              <a:t> 31/12/2017 (original </a:t>
            </a:r>
            <a:r>
              <a:rPr lang="fr-CH" sz="1800" dirty="0" err="1" smtClean="0"/>
              <a:t>maturity</a:t>
            </a:r>
            <a:r>
              <a:rPr lang="fr-CH" sz="1800" dirty="0" smtClean="0"/>
              <a:t>: </a:t>
            </a:r>
            <a:r>
              <a:rPr lang="fr-CH" sz="1800" dirty="0" err="1" smtClean="0"/>
              <a:t>between</a:t>
            </a:r>
            <a:r>
              <a:rPr lang="fr-CH" sz="1800" dirty="0" smtClean="0"/>
              <a:t> 2 and 5 </a:t>
            </a:r>
            <a:r>
              <a:rPr lang="fr-CH" sz="1800" dirty="0" err="1" smtClean="0"/>
              <a:t>years</a:t>
            </a:r>
            <a:r>
              <a:rPr lang="fr-CH" sz="1800" dirty="0" smtClean="0"/>
              <a:t>)</a:t>
            </a:r>
          </a:p>
          <a:p>
            <a:r>
              <a:rPr lang="fr-CH" sz="1800" dirty="0" smtClean="0"/>
              <a:t>This </a:t>
            </a:r>
            <a:r>
              <a:rPr lang="fr-CH" sz="1800" dirty="0" err="1" smtClean="0"/>
              <a:t>loan</a:t>
            </a:r>
            <a:r>
              <a:rPr lang="fr-CH" sz="1800" dirty="0" smtClean="0"/>
              <a:t> </a:t>
            </a:r>
            <a:r>
              <a:rPr lang="fr-CH" sz="1800" dirty="0" err="1" smtClean="0"/>
              <a:t>is</a:t>
            </a:r>
            <a:r>
              <a:rPr lang="fr-CH" sz="1800" dirty="0" smtClean="0"/>
              <a:t> </a:t>
            </a:r>
            <a:r>
              <a:rPr lang="fr-CH" sz="1800" dirty="0" err="1" smtClean="0"/>
              <a:t>then</a:t>
            </a:r>
            <a:r>
              <a:rPr lang="fr-CH" sz="1800" dirty="0" smtClean="0"/>
              <a:t> </a:t>
            </a:r>
            <a:r>
              <a:rPr lang="fr-CH" sz="1800" dirty="0" err="1" smtClean="0"/>
              <a:t>sold</a:t>
            </a:r>
            <a:r>
              <a:rPr lang="fr-CH" sz="1800" dirty="0" smtClean="0"/>
              <a:t> to a </a:t>
            </a:r>
            <a:r>
              <a:rPr lang="fr-CH" sz="1800" dirty="0" err="1" smtClean="0"/>
              <a:t>securitisation</a:t>
            </a:r>
            <a:r>
              <a:rPr lang="fr-CH" sz="1800" dirty="0" smtClean="0"/>
              <a:t> </a:t>
            </a:r>
            <a:r>
              <a:rPr lang="fr-CH" sz="1800" dirty="0" err="1" smtClean="0"/>
              <a:t>vehicle</a:t>
            </a:r>
            <a:r>
              <a:rPr lang="fr-CH" sz="1800" dirty="0" smtClean="0"/>
              <a:t> FVC on 15/11/2015 for 76.000.000 EUR (</a:t>
            </a:r>
            <a:r>
              <a:rPr lang="fr-CH" sz="1800" dirty="0" err="1" smtClean="0"/>
              <a:t>cost</a:t>
            </a:r>
            <a:r>
              <a:rPr lang="fr-CH" sz="1800" dirty="0" smtClean="0"/>
              <a:t> of acquisition = Book value </a:t>
            </a:r>
            <a:r>
              <a:rPr lang="fr-CH" sz="1800" dirty="0" err="1" smtClean="0"/>
              <a:t>according</a:t>
            </a:r>
            <a:r>
              <a:rPr lang="fr-CH" sz="1800" dirty="0" smtClean="0"/>
              <a:t> to LOCOM </a:t>
            </a:r>
            <a:r>
              <a:rPr lang="fr-CH" sz="1800" dirty="0" err="1" smtClean="0"/>
              <a:t>method</a:t>
            </a:r>
            <a:r>
              <a:rPr lang="fr-CH" sz="1800" dirty="0" smtClean="0"/>
              <a:t>)</a:t>
            </a:r>
          </a:p>
          <a:p>
            <a:r>
              <a:rPr lang="fr-CH" sz="1800" dirty="0" err="1" smtClean="0"/>
              <a:t>Funding</a:t>
            </a:r>
            <a:r>
              <a:rPr lang="fr-CH" sz="1800" dirty="0" smtClean="0"/>
              <a:t>: </a:t>
            </a:r>
            <a:r>
              <a:rPr lang="fr-CH" sz="1800" dirty="0" err="1" smtClean="0"/>
              <a:t>issuance</a:t>
            </a:r>
            <a:r>
              <a:rPr lang="fr-CH" sz="1800" dirty="0" smtClean="0"/>
              <a:t> of </a:t>
            </a:r>
            <a:r>
              <a:rPr lang="fr-CH" sz="1800" dirty="0" err="1" smtClean="0"/>
              <a:t>debt</a:t>
            </a:r>
            <a:r>
              <a:rPr lang="fr-CH" sz="1800" dirty="0" smtClean="0"/>
              <a:t> </a:t>
            </a:r>
            <a:r>
              <a:rPr lang="fr-CH" sz="1800" dirty="0" err="1" smtClean="0"/>
              <a:t>securities</a:t>
            </a:r>
            <a:r>
              <a:rPr lang="fr-CH" sz="1800" dirty="0" smtClean="0"/>
              <a:t> for 76.000.000 EUR </a:t>
            </a:r>
            <a:r>
              <a:rPr lang="fr-CH" sz="1800" dirty="0" err="1" smtClean="0"/>
              <a:t>with</a:t>
            </a:r>
            <a:r>
              <a:rPr lang="fr-CH" sz="1800" dirty="0" smtClean="0"/>
              <a:t> the </a:t>
            </a:r>
            <a:r>
              <a:rPr lang="fr-CH" sz="1800" dirty="0" err="1" smtClean="0"/>
              <a:t>same</a:t>
            </a:r>
            <a:r>
              <a:rPr lang="fr-CH" sz="1800" dirty="0" smtClean="0"/>
              <a:t> </a:t>
            </a:r>
            <a:r>
              <a:rPr lang="fr-CH" sz="1800" dirty="0" err="1" smtClean="0"/>
              <a:t>specifics</a:t>
            </a:r>
            <a:r>
              <a:rPr lang="fr-CH" sz="1800" dirty="0" smtClean="0"/>
              <a:t> as the </a:t>
            </a:r>
            <a:r>
              <a:rPr lang="fr-CH" sz="1800" dirty="0" err="1" smtClean="0"/>
              <a:t>loan</a:t>
            </a:r>
            <a:endParaRPr lang="fr-CH" sz="1800" dirty="0" smtClean="0"/>
          </a:p>
          <a:p>
            <a:r>
              <a:rPr lang="fr-CH" sz="1800" dirty="0" smtClean="0"/>
              <a:t>S2.14 Report Dec-2015</a:t>
            </a:r>
          </a:p>
          <a:p>
            <a:pPr lvl="1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22</a:t>
            </a:fld>
            <a:endParaRPr lang="fr-FR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771221265"/>
              </p:ext>
            </p:extLst>
          </p:nvPr>
        </p:nvGraphicFramePr>
        <p:xfrm>
          <a:off x="1259632" y="4509120"/>
          <a:ext cx="7200800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80120"/>
                <a:gridCol w="678932"/>
                <a:gridCol w="864097"/>
                <a:gridCol w="1035544"/>
                <a:gridCol w="1165844"/>
                <a:gridCol w="1440159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Layout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Item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Country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Eco. </a:t>
                      </a:r>
                      <a:r>
                        <a:rPr lang="fr-CH" sz="1600" dirty="0" err="1" smtClean="0"/>
                        <a:t>sector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Original </a:t>
                      </a:r>
                      <a:r>
                        <a:rPr lang="fr-CH" sz="1600" dirty="0" err="1" smtClean="0"/>
                        <a:t>maturity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Reported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amount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1-010010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FR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EUR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21000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I02A-05A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100.000.000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I999-999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24.000.000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2-003000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I999-999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76.000.000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3. </a:t>
            </a:r>
            <a:r>
              <a:rPr lang="fr-CH" dirty="0" err="1"/>
              <a:t>Bcl</a:t>
            </a:r>
            <a:r>
              <a:rPr lang="fr-CH" dirty="0"/>
              <a:t> </a:t>
            </a:r>
            <a:r>
              <a:rPr lang="fr-CH" dirty="0" err="1"/>
              <a:t>reporting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000" dirty="0" smtClean="0"/>
              <a:t>S2.15 Report on </a:t>
            </a:r>
            <a:r>
              <a:rPr lang="fr-CH" sz="2000" dirty="0" err="1" smtClean="0"/>
              <a:t>flows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23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New </a:t>
            </a:r>
            <a:r>
              <a:rPr lang="fr-CH" dirty="0" err="1" smtClean="0"/>
              <a:t>developments</a:t>
            </a:r>
            <a:r>
              <a:rPr lang="fr-CH" dirty="0" smtClean="0"/>
              <a:t> and </a:t>
            </a:r>
            <a:r>
              <a:rPr lang="fr-CH" dirty="0" err="1" smtClean="0"/>
              <a:t>matters</a:t>
            </a:r>
            <a:r>
              <a:rPr lang="fr-CH" dirty="0" smtClean="0"/>
              <a:t> for </a:t>
            </a:r>
            <a:r>
              <a:rPr lang="fr-CH" dirty="0" err="1" smtClean="0"/>
              <a:t>consideration</a:t>
            </a:r>
            <a:r>
              <a:rPr lang="fr-CH" dirty="0" smtClean="0"/>
              <a:t> of S2.15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err="1" smtClean="0"/>
              <a:t>Lighter</a:t>
            </a:r>
            <a:r>
              <a:rPr lang="fr-CH" sz="2800" dirty="0" smtClean="0"/>
              <a:t> </a:t>
            </a:r>
            <a:r>
              <a:rPr lang="fr-CH" sz="2800" dirty="0" err="1" smtClean="0"/>
              <a:t>layout</a:t>
            </a:r>
            <a:r>
              <a:rPr lang="fr-CH" sz="2800" dirty="0" smtClean="0"/>
              <a:t>: </a:t>
            </a:r>
            <a:r>
              <a:rPr lang="fr-CH" sz="2800" dirty="0" err="1" smtClean="0"/>
              <a:t>only</a:t>
            </a:r>
            <a:r>
              <a:rPr lang="fr-CH" sz="2800" dirty="0" smtClean="0"/>
              <a:t> on items for </a:t>
            </a:r>
            <a:r>
              <a:rPr lang="fr-CH" sz="2800" dirty="0" err="1" smtClean="0"/>
              <a:t>which</a:t>
            </a:r>
            <a:r>
              <a:rPr lang="fr-CH" sz="2800" dirty="0" smtClean="0"/>
              <a:t> information </a:t>
            </a:r>
            <a:r>
              <a:rPr lang="fr-CH" sz="2800" dirty="0" err="1" smtClean="0"/>
              <a:t>is</a:t>
            </a:r>
            <a:r>
              <a:rPr lang="fr-CH" sz="2800" dirty="0" smtClean="0"/>
              <a:t> </a:t>
            </a:r>
            <a:r>
              <a:rPr lang="fr-CH" sz="2800" dirty="0" err="1" smtClean="0"/>
              <a:t>unsufficient</a:t>
            </a:r>
            <a:r>
              <a:rPr lang="fr-CH" sz="2800" dirty="0" smtClean="0"/>
              <a:t> to </a:t>
            </a:r>
            <a:r>
              <a:rPr lang="fr-CH" sz="2800" dirty="0" err="1" smtClean="0"/>
              <a:t>deduce</a:t>
            </a:r>
            <a:r>
              <a:rPr lang="fr-CH" sz="2800" dirty="0" smtClean="0"/>
              <a:t> </a:t>
            </a:r>
            <a:r>
              <a:rPr lang="fr-CH" sz="2800" dirty="0" err="1" smtClean="0"/>
              <a:t>flows</a:t>
            </a:r>
            <a:endParaRPr lang="fr-CH" sz="2800" dirty="0" smtClean="0"/>
          </a:p>
          <a:p>
            <a:pPr lvl="1"/>
            <a:r>
              <a:rPr lang="fr-CH" sz="2400" dirty="0" smtClean="0"/>
              <a:t>1-006000 Non </a:t>
            </a:r>
            <a:r>
              <a:rPr lang="fr-CH" sz="2400" dirty="0" err="1" smtClean="0"/>
              <a:t>financial</a:t>
            </a:r>
            <a:r>
              <a:rPr lang="fr-CH" sz="2400" dirty="0" smtClean="0"/>
              <a:t> </a:t>
            </a:r>
            <a:r>
              <a:rPr lang="fr-CH" sz="2400" dirty="0" err="1" smtClean="0"/>
              <a:t>assets</a:t>
            </a:r>
            <a:endParaRPr lang="fr-CH" sz="2400" dirty="0" smtClean="0"/>
          </a:p>
          <a:p>
            <a:pPr lvl="1"/>
            <a:r>
              <a:rPr lang="fr-CH" sz="2400" dirty="0" smtClean="0"/>
              <a:t>1-007000 / 2-011000 Financial </a:t>
            </a:r>
            <a:r>
              <a:rPr lang="fr-CH" sz="2400" dirty="0" err="1" smtClean="0"/>
              <a:t>derivatives</a:t>
            </a:r>
            <a:endParaRPr lang="fr-CH" sz="2400" dirty="0" smtClean="0"/>
          </a:p>
          <a:p>
            <a:pPr lvl="1"/>
            <a:r>
              <a:rPr lang="fr-CH" sz="2400" dirty="0" smtClean="0"/>
              <a:t>1-0110x0 </a:t>
            </a:r>
            <a:r>
              <a:rPr lang="fr-CH" sz="2400" dirty="0" err="1" smtClean="0"/>
              <a:t>Other</a:t>
            </a:r>
            <a:r>
              <a:rPr lang="fr-CH" sz="2400" dirty="0" smtClean="0"/>
              <a:t> </a:t>
            </a:r>
            <a:r>
              <a:rPr lang="fr-CH" sz="2400" dirty="0" err="1" smtClean="0"/>
              <a:t>securitised</a:t>
            </a:r>
            <a:r>
              <a:rPr lang="fr-CH" sz="2400" dirty="0" smtClean="0"/>
              <a:t> </a:t>
            </a:r>
            <a:r>
              <a:rPr lang="fr-CH" sz="2400" dirty="0" err="1" smtClean="0"/>
              <a:t>assets</a:t>
            </a:r>
            <a:endParaRPr lang="fr-CH" sz="2400" dirty="0" smtClean="0"/>
          </a:p>
          <a:p>
            <a:r>
              <a:rPr lang="fr-CH" sz="2800" dirty="0" smtClean="0"/>
              <a:t>Write-</a:t>
            </a:r>
            <a:r>
              <a:rPr lang="fr-CH" sz="2800" dirty="0" err="1" smtClean="0"/>
              <a:t>downs</a:t>
            </a:r>
            <a:r>
              <a:rPr lang="fr-CH" sz="2800" dirty="0" smtClean="0"/>
              <a:t>/</a:t>
            </a:r>
            <a:r>
              <a:rPr lang="fr-CH" sz="2800" dirty="0" err="1" smtClean="0"/>
              <a:t>write-offs</a:t>
            </a:r>
            <a:r>
              <a:rPr lang="fr-CH" sz="2800" dirty="0" smtClean="0"/>
              <a:t> on </a:t>
            </a:r>
            <a:r>
              <a:rPr lang="fr-CH" sz="2800" dirty="0" err="1" smtClean="0"/>
              <a:t>securitised</a:t>
            </a:r>
            <a:r>
              <a:rPr lang="fr-CH" sz="2800" dirty="0" smtClean="0"/>
              <a:t> </a:t>
            </a:r>
            <a:r>
              <a:rPr lang="fr-CH" sz="2800" dirty="0" err="1" smtClean="0"/>
              <a:t>loans</a:t>
            </a:r>
            <a:r>
              <a:rPr lang="fr-CH" sz="2800" dirty="0" smtClean="0"/>
              <a:t> at nominal: 1-WROWRD</a:t>
            </a:r>
          </a:p>
          <a:p>
            <a:pPr lvl="0"/>
            <a:r>
              <a:rPr lang="fr-CH" sz="2800" dirty="0" smtClean="0"/>
              <a:t>No total, no </a:t>
            </a:r>
            <a:r>
              <a:rPr lang="fr-CH" sz="2800" dirty="0" err="1" smtClean="0"/>
              <a:t>equality</a:t>
            </a:r>
            <a:r>
              <a:rPr lang="fr-CH" sz="2800" dirty="0" smtClean="0"/>
              <a:t> check </a:t>
            </a:r>
            <a:r>
              <a:rPr lang="fr-CH" sz="2800" dirty="0" err="1" smtClean="0"/>
              <a:t>btw</a:t>
            </a:r>
            <a:r>
              <a:rPr lang="fr-CH" sz="2800" dirty="0" smtClean="0"/>
              <a:t> </a:t>
            </a:r>
            <a:r>
              <a:rPr lang="fr-CH" sz="2800" dirty="0" err="1" smtClean="0"/>
              <a:t>assets</a:t>
            </a:r>
            <a:r>
              <a:rPr lang="fr-CH" sz="2800" dirty="0" smtClean="0"/>
              <a:t> &amp; </a:t>
            </a:r>
            <a:r>
              <a:rPr lang="fr-CH" sz="2800" dirty="0" err="1" smtClean="0"/>
              <a:t>liabilities</a:t>
            </a:r>
            <a:endParaRPr lang="fr-CH" sz="2800" i="1" dirty="0" smtClean="0"/>
          </a:p>
          <a:p>
            <a:pPr lvl="0"/>
            <a:endParaRPr lang="fr-CH" sz="2800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fr-CH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5" name="Rounded Rectangle 4"/>
          <p:cNvSpPr/>
          <p:nvPr/>
        </p:nvSpPr>
        <p:spPr bwMode="auto">
          <a:xfrm>
            <a:off x="1403648" y="5827033"/>
            <a:ext cx="6768752" cy="93610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sz="2400" dirty="0" smtClean="0"/>
              <a:t>S2.15 </a:t>
            </a:r>
            <a:r>
              <a:rPr lang="fr-CH" sz="2400" i="1" dirty="0" err="1" smtClean="0"/>
              <a:t>Period</a:t>
            </a:r>
            <a:r>
              <a:rPr lang="fr-CH" sz="2400" dirty="0" smtClean="0"/>
              <a:t> = S2.14 </a:t>
            </a:r>
            <a:r>
              <a:rPr lang="fr-CH" sz="2400" i="1" dirty="0" err="1" smtClean="0"/>
              <a:t>Period</a:t>
            </a:r>
            <a:r>
              <a:rPr lang="fr-CH" sz="2400" dirty="0" smtClean="0"/>
              <a:t> – S2.14 </a:t>
            </a:r>
            <a:r>
              <a:rPr lang="fr-CH" sz="2400" i="1" dirty="0" err="1" smtClean="0"/>
              <a:t>Previous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period</a:t>
            </a:r>
            <a:r>
              <a:rPr lang="fr-CH" sz="2400" i="1" dirty="0" smtClean="0"/>
              <a:t> </a:t>
            </a:r>
            <a:r>
              <a:rPr lang="fr-CH" sz="2400" dirty="0" smtClean="0"/>
              <a:t>– </a:t>
            </a:r>
            <a:r>
              <a:rPr lang="fr-CH" sz="2400" dirty="0" smtClean="0">
                <a:solidFill>
                  <a:srgbClr val="FF0000"/>
                </a:solidFill>
              </a:rPr>
              <a:t>exchange rate </a:t>
            </a:r>
            <a:r>
              <a:rPr lang="fr-CH" sz="2400" dirty="0" err="1" smtClean="0">
                <a:solidFill>
                  <a:srgbClr val="FF0000"/>
                </a:solidFill>
              </a:rPr>
              <a:t>effect</a:t>
            </a:r>
            <a:r>
              <a:rPr lang="fr-CH" sz="2400" dirty="0" smtClean="0">
                <a:solidFill>
                  <a:srgbClr val="FF0000"/>
                </a:solidFill>
              </a:rPr>
              <a:t>/</a:t>
            </a:r>
            <a:r>
              <a:rPr lang="fr-CH" sz="2400" dirty="0" err="1" smtClean="0">
                <a:solidFill>
                  <a:srgbClr val="FF0000"/>
                </a:solidFill>
              </a:rPr>
              <a:t>market</a:t>
            </a:r>
            <a:r>
              <a:rPr lang="fr-CH" sz="2400" dirty="0" smtClean="0">
                <a:solidFill>
                  <a:srgbClr val="FF0000"/>
                </a:solidFill>
              </a:rPr>
              <a:t> </a:t>
            </a:r>
            <a:r>
              <a:rPr lang="fr-CH" sz="2400" dirty="0" err="1" smtClean="0">
                <a:solidFill>
                  <a:srgbClr val="FF0000"/>
                </a:solidFill>
              </a:rPr>
              <a:t>effect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Example</a:t>
            </a:r>
            <a:r>
              <a:rPr lang="fr-BE" dirty="0" smtClean="0"/>
              <a:t> of exchange rate </a:t>
            </a:r>
            <a:r>
              <a:rPr lang="fr-BE" dirty="0" err="1" smtClean="0"/>
              <a:t>effect</a:t>
            </a:r>
            <a:r>
              <a:rPr lang="fr-BE" dirty="0"/>
              <a:t/>
            </a:r>
            <a:br>
              <a:rPr lang="fr-BE" dirty="0"/>
            </a:br>
            <a:r>
              <a:rPr lang="fr-BE" dirty="0" smtClean="0"/>
              <a:t>on item 1-0110x0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400" dirty="0" err="1" smtClean="0"/>
              <a:t>Reporting</a:t>
            </a:r>
            <a:r>
              <a:rPr lang="fr-BE" sz="2400" dirty="0" smtClean="0"/>
              <a:t> </a:t>
            </a:r>
            <a:r>
              <a:rPr lang="fr-BE" sz="2400" dirty="0" err="1" smtClean="0"/>
              <a:t>currency</a:t>
            </a:r>
            <a:r>
              <a:rPr lang="fr-BE" sz="2400" dirty="0" smtClean="0"/>
              <a:t>: EUR</a:t>
            </a:r>
          </a:p>
          <a:p>
            <a:r>
              <a:rPr lang="fr-BE" sz="2400" dirty="0" smtClean="0"/>
              <a:t>As at 31/12/2014, </a:t>
            </a:r>
            <a:r>
              <a:rPr lang="fr-BE" sz="2400" dirty="0" err="1" smtClean="0"/>
              <a:t>other</a:t>
            </a:r>
            <a:r>
              <a:rPr lang="fr-BE" sz="2400" dirty="0" smtClean="0"/>
              <a:t> </a:t>
            </a:r>
            <a:r>
              <a:rPr lang="fr-BE" sz="2400" dirty="0" err="1" smtClean="0"/>
              <a:t>securitised</a:t>
            </a:r>
            <a:r>
              <a:rPr lang="fr-BE" sz="2400" dirty="0" smtClean="0"/>
              <a:t> </a:t>
            </a:r>
            <a:r>
              <a:rPr lang="fr-BE" sz="2400" dirty="0" err="1" smtClean="0"/>
              <a:t>assets</a:t>
            </a:r>
            <a:r>
              <a:rPr lang="fr-BE" sz="2400" dirty="0" smtClean="0"/>
              <a:t> </a:t>
            </a:r>
            <a:r>
              <a:rPr lang="fr-BE" sz="2400" dirty="0" err="1" smtClean="0"/>
              <a:t>amount</a:t>
            </a:r>
            <a:r>
              <a:rPr lang="fr-BE" sz="2400" dirty="0" smtClean="0"/>
              <a:t> to 100.000 USD, </a:t>
            </a:r>
            <a:r>
              <a:rPr lang="fr-BE" sz="2400" dirty="0" err="1" smtClean="0"/>
              <a:t>reported</a:t>
            </a:r>
            <a:r>
              <a:rPr lang="fr-BE" sz="2400" dirty="0" smtClean="0"/>
              <a:t> </a:t>
            </a:r>
            <a:r>
              <a:rPr lang="fr-BE" sz="2400" dirty="0" err="1" smtClean="0"/>
              <a:t>amount</a:t>
            </a:r>
            <a:r>
              <a:rPr lang="fr-BE" sz="2400" dirty="0" smtClean="0"/>
              <a:t> = 80.000 EUR</a:t>
            </a:r>
          </a:p>
          <a:p>
            <a:r>
              <a:rPr lang="fr-BE" sz="2400" dirty="0" smtClean="0"/>
              <a:t>As at 31/03/2015, </a:t>
            </a:r>
            <a:r>
              <a:rPr lang="fr-BE" sz="2400" dirty="0" err="1"/>
              <a:t>other</a:t>
            </a:r>
            <a:r>
              <a:rPr lang="fr-BE" sz="2400" dirty="0"/>
              <a:t> </a:t>
            </a:r>
            <a:r>
              <a:rPr lang="fr-BE" sz="2400" dirty="0" err="1"/>
              <a:t>securitised</a:t>
            </a:r>
            <a:r>
              <a:rPr lang="fr-BE" sz="2400" dirty="0"/>
              <a:t> </a:t>
            </a:r>
            <a:r>
              <a:rPr lang="fr-BE" sz="2400" dirty="0" err="1"/>
              <a:t>assets</a:t>
            </a:r>
            <a:r>
              <a:rPr lang="fr-BE" sz="2400" dirty="0"/>
              <a:t> </a:t>
            </a:r>
            <a:r>
              <a:rPr lang="fr-BE" sz="2400" dirty="0" err="1"/>
              <a:t>amount</a:t>
            </a:r>
            <a:r>
              <a:rPr lang="fr-BE" sz="2400" dirty="0"/>
              <a:t> to 100.000 USD, </a:t>
            </a:r>
            <a:r>
              <a:rPr lang="fr-BE" sz="2400" dirty="0" err="1"/>
              <a:t>reported</a:t>
            </a:r>
            <a:r>
              <a:rPr lang="fr-BE" sz="2400" dirty="0"/>
              <a:t> </a:t>
            </a:r>
            <a:r>
              <a:rPr lang="fr-BE" sz="2400" dirty="0" err="1"/>
              <a:t>amount</a:t>
            </a:r>
            <a:r>
              <a:rPr lang="fr-BE" sz="2400" dirty="0"/>
              <a:t> = </a:t>
            </a:r>
            <a:r>
              <a:rPr lang="fr-BE" sz="2400" dirty="0" smtClean="0"/>
              <a:t>90.000 EUR</a:t>
            </a:r>
          </a:p>
          <a:p>
            <a:r>
              <a:rPr lang="fr-BE" sz="2400" dirty="0" smtClean="0"/>
              <a:t>No transaction has </a:t>
            </a:r>
            <a:r>
              <a:rPr lang="fr-BE" sz="2400" dirty="0" err="1" smtClean="0"/>
              <a:t>occured</a:t>
            </a:r>
            <a:r>
              <a:rPr lang="fr-BE" sz="2400" dirty="0" smtClean="0"/>
              <a:t>, </a:t>
            </a:r>
            <a:r>
              <a:rPr lang="fr-BE" sz="2400" dirty="0" err="1" smtClean="0"/>
              <a:t>although</a:t>
            </a:r>
            <a:r>
              <a:rPr lang="fr-BE" sz="2400" dirty="0" smtClean="0"/>
              <a:t> variation </a:t>
            </a:r>
            <a:r>
              <a:rPr lang="fr-BE" sz="2400" dirty="0" err="1" smtClean="0"/>
              <a:t>equals</a:t>
            </a:r>
            <a:r>
              <a:rPr lang="fr-BE" sz="2400" dirty="0" smtClean="0"/>
              <a:t> to +10.000 EUR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25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14894064"/>
              </p:ext>
            </p:extLst>
          </p:nvPr>
        </p:nvGraphicFramePr>
        <p:xfrm>
          <a:off x="2483768" y="4869160"/>
          <a:ext cx="4464496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914"/>
                <a:gridCol w="1174342"/>
                <a:gridCol w="2160240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Report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Period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Reported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amount</a:t>
                      </a:r>
                      <a:r>
                        <a:rPr lang="fr-CH" sz="1600" dirty="0" smtClean="0"/>
                        <a:t> in 1-0110x0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S2.14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12-2014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80.000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S2.14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03-2015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S2.15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03-2015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8523884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Example</a:t>
            </a:r>
            <a:r>
              <a:rPr lang="fr-BE" dirty="0" smtClean="0"/>
              <a:t> of </a:t>
            </a:r>
            <a:r>
              <a:rPr lang="fr-BE" dirty="0" err="1" smtClean="0"/>
              <a:t>market</a:t>
            </a:r>
            <a:r>
              <a:rPr lang="fr-BE" dirty="0" smtClean="0"/>
              <a:t> </a:t>
            </a:r>
            <a:r>
              <a:rPr lang="fr-BE" dirty="0" err="1" smtClean="0"/>
              <a:t>effect</a:t>
            </a:r>
            <a:r>
              <a:rPr lang="fr-BE" dirty="0"/>
              <a:t/>
            </a:r>
            <a:br>
              <a:rPr lang="fr-BE" dirty="0"/>
            </a:br>
            <a:r>
              <a:rPr lang="fr-BE" dirty="0" smtClean="0"/>
              <a:t>on item 1-0110x0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400" dirty="0" err="1" smtClean="0"/>
              <a:t>Reporting</a:t>
            </a:r>
            <a:r>
              <a:rPr lang="fr-BE" sz="2400" dirty="0" smtClean="0"/>
              <a:t> </a:t>
            </a:r>
            <a:r>
              <a:rPr lang="fr-BE" sz="2400" dirty="0" err="1" smtClean="0"/>
              <a:t>currency</a:t>
            </a:r>
            <a:r>
              <a:rPr lang="fr-BE" sz="2400" dirty="0" smtClean="0"/>
              <a:t>: EUR</a:t>
            </a:r>
          </a:p>
          <a:p>
            <a:r>
              <a:rPr lang="fr-BE" sz="2400" dirty="0" smtClean="0"/>
              <a:t>As at 31/12/2014, </a:t>
            </a:r>
            <a:r>
              <a:rPr lang="fr-BE" sz="2400" dirty="0" err="1" smtClean="0"/>
              <a:t>other</a:t>
            </a:r>
            <a:r>
              <a:rPr lang="fr-BE" sz="2400" dirty="0" smtClean="0"/>
              <a:t> </a:t>
            </a:r>
            <a:r>
              <a:rPr lang="fr-BE" sz="2400" dirty="0" err="1" smtClean="0"/>
              <a:t>securitised</a:t>
            </a:r>
            <a:r>
              <a:rPr lang="fr-BE" sz="2400" dirty="0" smtClean="0"/>
              <a:t> </a:t>
            </a:r>
            <a:r>
              <a:rPr lang="fr-BE" sz="2400" dirty="0" err="1" smtClean="0"/>
              <a:t>assets</a:t>
            </a:r>
            <a:r>
              <a:rPr lang="fr-BE" sz="2400" dirty="0" smtClean="0"/>
              <a:t> are </a:t>
            </a:r>
            <a:r>
              <a:rPr lang="fr-BE" sz="2400" dirty="0" err="1" smtClean="0"/>
              <a:t>valued</a:t>
            </a:r>
            <a:r>
              <a:rPr lang="fr-BE" sz="2400" dirty="0" smtClean="0"/>
              <a:t> to 55.000 EUR (</a:t>
            </a:r>
            <a:r>
              <a:rPr lang="fr-BE" sz="2400" dirty="0" err="1" smtClean="0"/>
              <a:t>market</a:t>
            </a:r>
            <a:r>
              <a:rPr lang="fr-BE" sz="2400" dirty="0" smtClean="0"/>
              <a:t> value)</a:t>
            </a:r>
          </a:p>
          <a:p>
            <a:r>
              <a:rPr lang="fr-BE" sz="2400" dirty="0" smtClean="0"/>
              <a:t>As at 31/03/2015, </a:t>
            </a:r>
            <a:r>
              <a:rPr lang="fr-BE" sz="2400" dirty="0" err="1"/>
              <a:t>other</a:t>
            </a:r>
            <a:r>
              <a:rPr lang="fr-BE" sz="2400" dirty="0"/>
              <a:t> </a:t>
            </a:r>
            <a:r>
              <a:rPr lang="fr-BE" sz="2400" dirty="0" err="1"/>
              <a:t>securitised</a:t>
            </a:r>
            <a:r>
              <a:rPr lang="fr-BE" sz="2400" dirty="0"/>
              <a:t> </a:t>
            </a:r>
            <a:r>
              <a:rPr lang="fr-BE" sz="2400" dirty="0" err="1"/>
              <a:t>assets</a:t>
            </a:r>
            <a:r>
              <a:rPr lang="fr-BE" sz="2400" dirty="0"/>
              <a:t> </a:t>
            </a:r>
            <a:r>
              <a:rPr lang="fr-BE" sz="2400" dirty="0" smtClean="0"/>
              <a:t>are </a:t>
            </a:r>
            <a:r>
              <a:rPr lang="fr-BE" sz="2400" dirty="0" err="1" smtClean="0"/>
              <a:t>valued</a:t>
            </a:r>
            <a:r>
              <a:rPr lang="fr-BE" sz="2400" dirty="0" smtClean="0"/>
              <a:t> to 50.000 EUR </a:t>
            </a:r>
            <a:r>
              <a:rPr lang="fr-BE" sz="2400" dirty="0"/>
              <a:t>(</a:t>
            </a:r>
            <a:r>
              <a:rPr lang="fr-BE" sz="2400" dirty="0" err="1"/>
              <a:t>market</a:t>
            </a:r>
            <a:r>
              <a:rPr lang="fr-BE" sz="2400" dirty="0"/>
              <a:t> value</a:t>
            </a:r>
            <a:r>
              <a:rPr lang="fr-BE" sz="2400" dirty="0" smtClean="0"/>
              <a:t>)</a:t>
            </a:r>
          </a:p>
          <a:p>
            <a:r>
              <a:rPr lang="fr-BE" sz="2400" dirty="0" smtClean="0"/>
              <a:t>No transaction has </a:t>
            </a:r>
            <a:r>
              <a:rPr lang="fr-BE" sz="2400" dirty="0" err="1" smtClean="0"/>
              <a:t>occured</a:t>
            </a:r>
            <a:r>
              <a:rPr lang="fr-BE" sz="2400" dirty="0" smtClean="0"/>
              <a:t>, </a:t>
            </a:r>
            <a:r>
              <a:rPr lang="fr-BE" sz="2400" dirty="0" err="1" smtClean="0"/>
              <a:t>although</a:t>
            </a:r>
            <a:r>
              <a:rPr lang="fr-BE" sz="2400" dirty="0" smtClean="0"/>
              <a:t> variation </a:t>
            </a:r>
            <a:r>
              <a:rPr lang="fr-BE" sz="2400" dirty="0" err="1" smtClean="0"/>
              <a:t>equals</a:t>
            </a:r>
            <a:r>
              <a:rPr lang="fr-BE" sz="2400" dirty="0" smtClean="0"/>
              <a:t> to -5.000 EUR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26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14894064"/>
              </p:ext>
            </p:extLst>
          </p:nvPr>
        </p:nvGraphicFramePr>
        <p:xfrm>
          <a:off x="2483768" y="4869160"/>
          <a:ext cx="4464496" cy="169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9914"/>
                <a:gridCol w="1174342"/>
                <a:gridCol w="2160240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Report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Period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Reported</a:t>
                      </a:r>
                      <a:r>
                        <a:rPr lang="fr-CH" sz="1600" dirty="0" smtClean="0"/>
                        <a:t> </a:t>
                      </a:r>
                      <a:r>
                        <a:rPr lang="fr-CH" sz="1600" dirty="0" err="1" smtClean="0"/>
                        <a:t>amount</a:t>
                      </a:r>
                      <a:r>
                        <a:rPr lang="fr-CH" sz="1600" dirty="0" smtClean="0"/>
                        <a:t> in 1-0110x0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S2.14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12-2014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55.000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S2.14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03-2015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50.000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S2.15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03-2015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="1" dirty="0" smtClean="0">
                          <a:solidFill>
                            <a:srgbClr val="FF0000"/>
                          </a:solidFill>
                        </a:rPr>
                        <a:t>0</a:t>
                      </a:r>
                      <a:endParaRPr lang="en-US" sz="16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003688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Example</a:t>
            </a:r>
            <a:r>
              <a:rPr lang="fr-CH" dirty="0" smtClean="0"/>
              <a:t> of a </a:t>
            </a:r>
            <a:r>
              <a:rPr lang="fr-CH" dirty="0" err="1" smtClean="0"/>
              <a:t>securitised</a:t>
            </a:r>
            <a:r>
              <a:rPr lang="fr-CH" dirty="0" smtClean="0"/>
              <a:t> </a:t>
            </a:r>
            <a:r>
              <a:rPr lang="fr-CH" dirty="0" err="1" smtClean="0"/>
              <a:t>loan</a:t>
            </a:r>
            <a:r>
              <a:rPr lang="fr-CH" dirty="0" smtClean="0"/>
              <a:t> S2.15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1800" dirty="0" err="1" smtClean="0"/>
              <a:t>Previous</a:t>
            </a:r>
            <a:r>
              <a:rPr lang="fr-CH" sz="1800" dirty="0" smtClean="0"/>
              <a:t> </a:t>
            </a:r>
            <a:r>
              <a:rPr lang="fr-CH" sz="1800" dirty="0" err="1" smtClean="0"/>
              <a:t>example</a:t>
            </a:r>
            <a:r>
              <a:rPr lang="fr-CH" sz="1800" dirty="0" smtClean="0"/>
              <a:t> </a:t>
            </a:r>
            <a:r>
              <a:rPr lang="fr-CH" sz="1800" dirty="0" err="1" smtClean="0"/>
              <a:t>continued</a:t>
            </a:r>
            <a:endParaRPr lang="fr-CH" sz="1800" dirty="0" smtClean="0"/>
          </a:p>
          <a:p>
            <a:r>
              <a:rPr lang="fr-CH" sz="1800" dirty="0" smtClean="0"/>
              <a:t>As at 31/12/2016, an </a:t>
            </a:r>
            <a:r>
              <a:rPr lang="fr-CH" sz="1800" dirty="0" err="1" smtClean="0"/>
              <a:t>impairment</a:t>
            </a:r>
            <a:r>
              <a:rPr lang="fr-CH" sz="1800" dirty="0" smtClean="0"/>
              <a:t> test </a:t>
            </a:r>
            <a:r>
              <a:rPr lang="fr-CH" sz="1800" dirty="0" err="1" smtClean="0"/>
              <a:t>is</a:t>
            </a:r>
            <a:r>
              <a:rPr lang="fr-CH" sz="1800" dirty="0" smtClean="0"/>
              <a:t> </a:t>
            </a:r>
            <a:r>
              <a:rPr lang="fr-CH" sz="1800" dirty="0" err="1" smtClean="0"/>
              <a:t>performed</a:t>
            </a:r>
            <a:r>
              <a:rPr lang="fr-CH" sz="1800" dirty="0" smtClean="0"/>
              <a:t> on the </a:t>
            </a:r>
            <a:r>
              <a:rPr lang="fr-CH" sz="1800" dirty="0" err="1" smtClean="0"/>
              <a:t>loan</a:t>
            </a:r>
            <a:r>
              <a:rPr lang="fr-CH" sz="1800" dirty="0" smtClean="0"/>
              <a:t> </a:t>
            </a:r>
            <a:r>
              <a:rPr lang="fr-CH" sz="1800" dirty="0" err="1" smtClean="0"/>
              <a:t>with</a:t>
            </a:r>
            <a:r>
              <a:rPr lang="fr-CH" sz="1800" dirty="0" smtClean="0"/>
              <a:t> a nominal of 100.000.000 EUR and </a:t>
            </a:r>
            <a:r>
              <a:rPr lang="fr-CH" sz="1800" dirty="0" err="1" smtClean="0"/>
              <a:t>which</a:t>
            </a:r>
            <a:r>
              <a:rPr lang="fr-CH" sz="1800" dirty="0" smtClean="0"/>
              <a:t> book value as at 31/12/2015 </a:t>
            </a:r>
            <a:r>
              <a:rPr lang="fr-CH" sz="1800" dirty="0" err="1" smtClean="0"/>
              <a:t>amounts</a:t>
            </a:r>
            <a:r>
              <a:rPr lang="fr-CH" sz="1800" dirty="0" smtClean="0"/>
              <a:t> to 76.000.000 EUR: 10.000.000 EUR on 100.000.000 EUR are to </a:t>
            </a:r>
            <a:r>
              <a:rPr lang="fr-CH" sz="1800" dirty="0" err="1" smtClean="0"/>
              <a:t>be</a:t>
            </a:r>
            <a:r>
              <a:rPr lang="fr-CH" sz="1800" dirty="0" smtClean="0"/>
              <a:t> </a:t>
            </a:r>
            <a:r>
              <a:rPr lang="fr-CH" sz="1800" dirty="0" err="1" smtClean="0"/>
              <a:t>considered</a:t>
            </a:r>
            <a:r>
              <a:rPr lang="fr-CH" sz="1800" dirty="0" smtClean="0"/>
              <a:t> as </a:t>
            </a:r>
            <a:r>
              <a:rPr lang="fr-CH" sz="1800" dirty="0" err="1" smtClean="0"/>
              <a:t>irrecoverable</a:t>
            </a:r>
            <a:r>
              <a:rPr lang="fr-CH" sz="1800" dirty="0" smtClean="0"/>
              <a:t>. </a:t>
            </a:r>
            <a:r>
              <a:rPr lang="fr-CH" sz="1800" dirty="0" err="1" smtClean="0"/>
              <a:t>Revised</a:t>
            </a:r>
            <a:r>
              <a:rPr lang="fr-CH" sz="1800" dirty="0" smtClean="0"/>
              <a:t> book value: 66.000.000 EUR</a:t>
            </a:r>
          </a:p>
          <a:p>
            <a:r>
              <a:rPr lang="fr-CH" sz="1800" dirty="0" smtClean="0"/>
              <a:t>S2.14 report </a:t>
            </a:r>
            <a:r>
              <a:rPr lang="fr-CH" sz="1800" dirty="0" err="1" smtClean="0"/>
              <a:t>Dec</a:t>
            </a:r>
            <a:r>
              <a:rPr lang="fr-CH" sz="1800" dirty="0" smtClean="0"/>
              <a:t>-2016</a:t>
            </a:r>
          </a:p>
          <a:p>
            <a:endParaRPr lang="fr-CH" sz="1800" dirty="0" smtClean="0"/>
          </a:p>
          <a:p>
            <a:endParaRPr lang="fr-CH" sz="1800" dirty="0" smtClean="0"/>
          </a:p>
          <a:p>
            <a:endParaRPr lang="fr-CH" sz="1800" dirty="0" smtClean="0"/>
          </a:p>
          <a:p>
            <a:endParaRPr lang="fr-CH" sz="1800" dirty="0" smtClean="0"/>
          </a:p>
          <a:p>
            <a:r>
              <a:rPr lang="fr-CH" sz="1800" dirty="0" smtClean="0"/>
              <a:t>S2.15 report </a:t>
            </a:r>
            <a:r>
              <a:rPr lang="fr-CH" sz="1800" dirty="0" err="1" smtClean="0"/>
              <a:t>Dec</a:t>
            </a:r>
            <a:r>
              <a:rPr lang="fr-CH" sz="1800" dirty="0" smtClean="0"/>
              <a:t>-2016</a:t>
            </a:r>
          </a:p>
          <a:p>
            <a:pPr lvl="1">
              <a:buNone/>
            </a:pP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27</a:t>
            </a:fld>
            <a:endParaRPr lang="fr-FR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115616" y="5791408"/>
          <a:ext cx="7632848" cy="949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368152"/>
                <a:gridCol w="748883"/>
                <a:gridCol w="915942"/>
                <a:gridCol w="1068598"/>
                <a:gridCol w="1200707"/>
                <a:gridCol w="1394462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Layout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Item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Country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Eco. </a:t>
                      </a:r>
                      <a:r>
                        <a:rPr lang="fr-CH" sz="1600" dirty="0" err="1" smtClean="0"/>
                        <a:t>sector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Original </a:t>
                      </a:r>
                      <a:r>
                        <a:rPr lang="fr-CH" sz="1600" dirty="0" err="1" smtClean="0"/>
                        <a:t>maturity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Reported amount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1-WROWRD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I999-999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10.000.000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575688441"/>
              </p:ext>
            </p:extLst>
          </p:nvPr>
        </p:nvGraphicFramePr>
        <p:xfrm>
          <a:off x="1115616" y="3501008"/>
          <a:ext cx="7632848" cy="1584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368152"/>
                <a:gridCol w="748883"/>
                <a:gridCol w="915942"/>
                <a:gridCol w="1068598"/>
                <a:gridCol w="1200707"/>
                <a:gridCol w="1394462"/>
              </a:tblGrid>
              <a:tr h="552523"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Layout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Item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Country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CCY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Eco. </a:t>
                      </a:r>
                      <a:r>
                        <a:rPr lang="fr-CH" sz="1600" dirty="0" err="1" smtClean="0"/>
                        <a:t>sector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Original </a:t>
                      </a:r>
                      <a:r>
                        <a:rPr lang="fr-CH" sz="1600" dirty="0" err="1" smtClean="0"/>
                        <a:t>maturity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Reported amount</a:t>
                      </a:r>
                      <a:endParaRPr lang="en-US" sz="1600" dirty="0"/>
                    </a:p>
                  </a:txBody>
                  <a:tcPr/>
                </a:tc>
              </a:tr>
              <a:tr h="319881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1-010010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FR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EUR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21000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I02A-05A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90.000.000</a:t>
                      </a:r>
                      <a:endParaRPr lang="en-US" sz="1600" dirty="0"/>
                    </a:p>
                  </a:txBody>
                  <a:tcPr/>
                </a:tc>
              </a:tr>
              <a:tr h="319881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I999-999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24.000.000</a:t>
                      </a:r>
                      <a:endParaRPr lang="en-US" sz="1600" dirty="0"/>
                    </a:p>
                  </a:txBody>
                  <a:tcPr/>
                </a:tc>
              </a:tr>
              <a:tr h="319881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L1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2-003000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XXX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90000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I999-999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66.000.000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3. </a:t>
            </a:r>
            <a:r>
              <a:rPr lang="fr-CH" dirty="0" err="1"/>
              <a:t>Bcl</a:t>
            </a:r>
            <a:r>
              <a:rPr lang="fr-CH" dirty="0"/>
              <a:t> </a:t>
            </a:r>
            <a:r>
              <a:rPr lang="fr-CH" dirty="0" err="1"/>
              <a:t>reporting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sz="2000" dirty="0" smtClean="0"/>
              <a:t>SBS Report on </a:t>
            </a:r>
            <a:r>
              <a:rPr lang="fr-CH" sz="2000" dirty="0" err="1" smtClean="0"/>
              <a:t>securities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28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New </a:t>
            </a:r>
            <a:r>
              <a:rPr lang="fr-CH" dirty="0" err="1" smtClean="0"/>
              <a:t>developments</a:t>
            </a:r>
            <a:r>
              <a:rPr lang="fr-CH" dirty="0" smtClean="0"/>
              <a:t> of SBS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Change of item </a:t>
            </a:r>
            <a:r>
              <a:rPr lang="fr-CH" sz="2800" dirty="0" err="1" smtClean="0"/>
              <a:t>relating</a:t>
            </a:r>
            <a:r>
              <a:rPr lang="fr-CH" sz="2800" dirty="0" smtClean="0"/>
              <a:t> to short sales</a:t>
            </a:r>
            <a:endParaRPr lang="fr-CH" sz="2800" strike="sngStrike" dirty="0" smtClean="0"/>
          </a:p>
          <a:p>
            <a:pPr lvl="1"/>
            <a:r>
              <a:rPr lang="fr-CH" sz="2400" strike="sngStrike" dirty="0" smtClean="0"/>
              <a:t>2-002500</a:t>
            </a:r>
            <a:r>
              <a:rPr lang="fr-CH" sz="2400" dirty="0" smtClean="0"/>
              <a:t> =&gt; 2-002050</a:t>
            </a:r>
          </a:p>
          <a:p>
            <a:r>
              <a:rPr lang="fr-CH" sz="2800" dirty="0" smtClean="0"/>
              <a:t>Securities </a:t>
            </a:r>
            <a:r>
              <a:rPr lang="fr-CH" sz="2800" dirty="0" err="1" smtClean="0"/>
              <a:t>without</a:t>
            </a:r>
            <a:r>
              <a:rPr lang="fr-CH" sz="2800" dirty="0" smtClean="0"/>
              <a:t> ISIN code </a:t>
            </a:r>
          </a:p>
          <a:p>
            <a:pPr lvl="1"/>
            <a:r>
              <a:rPr lang="fr-CH" sz="2400" dirty="0" smtClean="0"/>
              <a:t>Change of code </a:t>
            </a:r>
            <a:r>
              <a:rPr lang="fr-CH" sz="2400" dirty="0" err="1" smtClean="0"/>
              <a:t>relating</a:t>
            </a:r>
            <a:r>
              <a:rPr lang="fr-CH" sz="2400" dirty="0" smtClean="0"/>
              <a:t> to type of </a:t>
            </a:r>
            <a:r>
              <a:rPr lang="fr-CH" sz="2400" dirty="0" err="1" smtClean="0"/>
              <a:t>debt</a:t>
            </a:r>
            <a:r>
              <a:rPr lang="fr-CH" sz="2400" dirty="0" smtClean="0"/>
              <a:t> </a:t>
            </a:r>
            <a:r>
              <a:rPr lang="fr-CH" sz="2400" dirty="0" err="1" smtClean="0"/>
              <a:t>securities</a:t>
            </a:r>
            <a:r>
              <a:rPr lang="fr-CH" sz="2400" dirty="0" smtClean="0"/>
              <a:t> </a:t>
            </a:r>
          </a:p>
          <a:p>
            <a:pPr lvl="2"/>
            <a:r>
              <a:rPr lang="fr-CH" sz="2000" strike="sngStrike" dirty="0" smtClean="0"/>
              <a:t>F.33</a:t>
            </a:r>
            <a:r>
              <a:rPr lang="fr-CH" sz="2000" dirty="0" smtClean="0"/>
              <a:t> =&gt; F.3</a:t>
            </a:r>
          </a:p>
          <a:p>
            <a:pPr lvl="1"/>
            <a:r>
              <a:rPr lang="fr-CH" sz="2400" dirty="0" err="1" smtClean="0"/>
              <a:t>Set-up</a:t>
            </a:r>
            <a:r>
              <a:rPr lang="fr-CH" sz="2400" dirty="0" smtClean="0"/>
              <a:t> of a code </a:t>
            </a:r>
            <a:r>
              <a:rPr lang="fr-CH" sz="2400" dirty="0" err="1" smtClean="0"/>
              <a:t>relating</a:t>
            </a:r>
            <a:r>
              <a:rPr lang="fr-CH" sz="2400" dirty="0" smtClean="0"/>
              <a:t> to type of </a:t>
            </a:r>
            <a:r>
              <a:rPr lang="fr-CH" sz="2400" dirty="0" err="1" smtClean="0"/>
              <a:t>securities</a:t>
            </a:r>
            <a:r>
              <a:rPr lang="fr-CH" sz="2400" dirty="0" smtClean="0"/>
              <a:t> of </a:t>
            </a:r>
            <a:r>
              <a:rPr lang="fr-CH" sz="2400" dirty="0" err="1" smtClean="0"/>
              <a:t>Other</a:t>
            </a:r>
            <a:r>
              <a:rPr lang="fr-CH" sz="2400" dirty="0" smtClean="0"/>
              <a:t> </a:t>
            </a:r>
            <a:r>
              <a:rPr lang="fr-CH" sz="2400" dirty="0" err="1" smtClean="0"/>
              <a:t>equity</a:t>
            </a:r>
            <a:r>
              <a:rPr lang="fr-CH" sz="2400" dirty="0" smtClean="0"/>
              <a:t>: F.519 </a:t>
            </a:r>
            <a:r>
              <a:rPr lang="fr-CH" sz="2000" dirty="0" smtClean="0"/>
              <a:t>(</a:t>
            </a:r>
            <a:r>
              <a:rPr lang="fr-CH" sz="2000" dirty="0" err="1" smtClean="0"/>
              <a:t>included</a:t>
            </a:r>
            <a:r>
              <a:rPr lang="fr-CH" sz="2000" dirty="0" smtClean="0"/>
              <a:t> in F.512 Non </a:t>
            </a:r>
            <a:r>
              <a:rPr lang="fr-CH" sz="2000" dirty="0" err="1" smtClean="0"/>
              <a:t>quoted</a:t>
            </a:r>
            <a:r>
              <a:rPr lang="fr-CH" sz="2000" dirty="0" smtClean="0"/>
              <a:t> </a:t>
            </a:r>
            <a:r>
              <a:rPr lang="fr-CH" sz="2000" dirty="0" err="1" smtClean="0"/>
              <a:t>shares</a:t>
            </a:r>
            <a:r>
              <a:rPr lang="fr-CH" sz="2000" dirty="0" smtClean="0"/>
              <a:t> in </a:t>
            </a:r>
            <a:r>
              <a:rPr lang="fr-CH" sz="2000" dirty="0" err="1" smtClean="0"/>
              <a:t>layout</a:t>
            </a:r>
            <a:r>
              <a:rPr lang="fr-CH" sz="2000" dirty="0" smtClean="0"/>
              <a:t> 0)</a:t>
            </a:r>
          </a:p>
          <a:p>
            <a:pPr lvl="2"/>
            <a:r>
              <a:rPr lang="fr-CH" sz="2000" dirty="0" err="1" smtClean="0"/>
              <a:t>Units</a:t>
            </a:r>
            <a:r>
              <a:rPr lang="fr-CH" sz="2000" dirty="0" smtClean="0"/>
              <a:t> in SCA (or: KG, Sapa,…)</a:t>
            </a:r>
          </a:p>
          <a:p>
            <a:pPr lvl="2"/>
            <a:r>
              <a:rPr lang="fr-CH" sz="2000" dirty="0" err="1" smtClean="0"/>
              <a:t>Units</a:t>
            </a:r>
            <a:r>
              <a:rPr lang="fr-CH" sz="2000" dirty="0" smtClean="0"/>
              <a:t> in </a:t>
            </a:r>
            <a:r>
              <a:rPr lang="fr-CH" sz="2000" dirty="0" err="1" smtClean="0"/>
              <a:t>S.à</a:t>
            </a:r>
            <a:r>
              <a:rPr lang="fr-CH" sz="2000" dirty="0" smtClean="0"/>
              <a:t> </a:t>
            </a:r>
            <a:r>
              <a:rPr lang="fr-CH" sz="2000" dirty="0" err="1" smtClean="0"/>
              <a:t>r.l</a:t>
            </a:r>
            <a:r>
              <a:rPr lang="fr-CH" sz="2000" dirty="0" smtClean="0"/>
              <a:t>. (or: BV, </a:t>
            </a:r>
            <a:r>
              <a:rPr lang="fr-CH" sz="2000" dirty="0" err="1" smtClean="0"/>
              <a:t>GmbH</a:t>
            </a:r>
            <a:r>
              <a:rPr lang="fr-CH" sz="2000" dirty="0" smtClean="0"/>
              <a:t>, LCC, Ltd, SRL,…)</a:t>
            </a:r>
          </a:p>
          <a:p>
            <a:pPr lvl="2"/>
            <a:r>
              <a:rPr lang="fr-CH" sz="2000" dirty="0" err="1" smtClean="0"/>
              <a:t>Take</a:t>
            </a:r>
            <a:r>
              <a:rPr lang="fr-CH" sz="2000" dirty="0" smtClean="0"/>
              <a:t> </a:t>
            </a:r>
            <a:r>
              <a:rPr lang="fr-CH" sz="2000" dirty="0" err="1" smtClean="0"/>
              <a:t>into</a:t>
            </a:r>
            <a:r>
              <a:rPr lang="fr-CH" sz="2000" dirty="0" smtClean="0"/>
              <a:t> </a:t>
            </a:r>
            <a:r>
              <a:rPr lang="fr-CH" sz="2000" dirty="0" err="1" smtClean="0"/>
              <a:t>consideration</a:t>
            </a:r>
            <a:r>
              <a:rPr lang="fr-CH" sz="2000" dirty="0" smtClean="0"/>
              <a:t> the </a:t>
            </a:r>
            <a:r>
              <a:rPr lang="fr-CH" sz="2000" dirty="0" err="1" smtClean="0"/>
              <a:t>complete</a:t>
            </a:r>
            <a:r>
              <a:rPr lang="fr-CH" sz="2000" dirty="0"/>
              <a:t> </a:t>
            </a:r>
            <a:r>
              <a:rPr lang="fr-CH" sz="2000" dirty="0" err="1" smtClean="0"/>
              <a:t>name</a:t>
            </a:r>
            <a:r>
              <a:rPr lang="fr-CH" sz="2000" dirty="0" smtClean="0"/>
              <a:t> of the </a:t>
            </a:r>
            <a:r>
              <a:rPr lang="fr-CH" sz="2000" dirty="0" err="1" smtClean="0"/>
              <a:t>company</a:t>
            </a:r>
            <a:r>
              <a:rPr lang="fr-CH" sz="2000" dirty="0" smtClean="0"/>
              <a:t> 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29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1. </a:t>
            </a:r>
            <a:r>
              <a:rPr lang="fr-CH" dirty="0" err="1" smtClean="0"/>
              <a:t>Regulatory</a:t>
            </a:r>
            <a:r>
              <a:rPr lang="fr-CH" dirty="0" smtClean="0"/>
              <a:t> </a:t>
            </a:r>
            <a:r>
              <a:rPr lang="fr-CH" smtClean="0"/>
              <a:t>framework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Matters</a:t>
            </a:r>
            <a:r>
              <a:rPr lang="fr-CH" dirty="0" smtClean="0"/>
              <a:t> for </a:t>
            </a:r>
            <a:r>
              <a:rPr lang="fr-CH" dirty="0" err="1" smtClean="0"/>
              <a:t>consideration</a:t>
            </a:r>
            <a:r>
              <a:rPr lang="fr-CH" dirty="0" smtClean="0"/>
              <a:t> of SBS (1/3)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1 line = 1 </a:t>
            </a:r>
            <a:r>
              <a:rPr lang="fr-CH" sz="2800" dirty="0" err="1" smtClean="0"/>
              <a:t>security</a:t>
            </a:r>
            <a:r>
              <a:rPr lang="fr-CH" sz="2800" dirty="0" smtClean="0"/>
              <a:t> = 1 code</a:t>
            </a:r>
          </a:p>
          <a:p>
            <a:pPr lvl="1"/>
            <a:r>
              <a:rPr lang="fr-CH" sz="2400" dirty="0" smtClean="0"/>
              <a:t>If no ISIN code, do not use an </a:t>
            </a:r>
            <a:r>
              <a:rPr lang="fr-CH" sz="2400" dirty="0" err="1" smtClean="0"/>
              <a:t>internal</a:t>
            </a:r>
            <a:r>
              <a:rPr lang="fr-CH" sz="2400" dirty="0" smtClean="0"/>
              <a:t> code for an </a:t>
            </a:r>
            <a:r>
              <a:rPr lang="fr-CH" sz="2400" dirty="0" err="1" smtClean="0"/>
              <a:t>asset</a:t>
            </a:r>
            <a:r>
              <a:rPr lang="fr-CH" sz="2400" dirty="0" smtClean="0"/>
              <a:t> and the </a:t>
            </a:r>
            <a:r>
              <a:rPr lang="fr-CH" sz="2400" dirty="0" err="1" smtClean="0"/>
              <a:t>same</a:t>
            </a:r>
            <a:r>
              <a:rPr lang="fr-CH" sz="2400" dirty="0" smtClean="0"/>
              <a:t> code for a </a:t>
            </a:r>
            <a:r>
              <a:rPr lang="fr-CH" sz="2400" dirty="0" err="1" smtClean="0"/>
              <a:t>liability</a:t>
            </a:r>
            <a:endParaRPr lang="fr-CH" sz="2400" dirty="0" smtClean="0"/>
          </a:p>
          <a:p>
            <a:pPr lvl="1"/>
            <a:endParaRPr lang="fr-CH" sz="2400" dirty="0" smtClean="0"/>
          </a:p>
          <a:p>
            <a:pPr lvl="1"/>
            <a:endParaRPr lang="fr-CH" sz="2400" dirty="0" smtClean="0"/>
          </a:p>
          <a:p>
            <a:pPr lvl="1"/>
            <a:endParaRPr lang="fr-CH" sz="2400" dirty="0" smtClean="0"/>
          </a:p>
          <a:p>
            <a:pPr lvl="1"/>
            <a:endParaRPr lang="fr-CH" sz="900" dirty="0" smtClean="0"/>
          </a:p>
          <a:p>
            <a:pPr lvl="1"/>
            <a:r>
              <a:rPr lang="fr-CH" sz="2400" dirty="0" smtClean="0"/>
              <a:t>If a </a:t>
            </a:r>
            <a:r>
              <a:rPr lang="fr-CH" sz="2400" dirty="0" err="1" smtClean="0"/>
              <a:t>same</a:t>
            </a:r>
            <a:r>
              <a:rPr lang="fr-CH" sz="2400" dirty="0" smtClean="0"/>
              <a:t> </a:t>
            </a:r>
            <a:r>
              <a:rPr lang="fr-CH" sz="2400" dirty="0" err="1" smtClean="0"/>
              <a:t>security</a:t>
            </a:r>
            <a:r>
              <a:rPr lang="fr-CH" sz="2400" dirty="0" smtClean="0"/>
              <a:t> has been </a:t>
            </a:r>
            <a:r>
              <a:rPr lang="fr-CH" sz="2400" dirty="0" err="1" smtClean="0"/>
              <a:t>bought</a:t>
            </a:r>
            <a:r>
              <a:rPr lang="fr-CH" sz="2400" dirty="0" smtClean="0"/>
              <a:t>/</a:t>
            </a:r>
            <a:r>
              <a:rPr lang="fr-CH" sz="2400" dirty="0" err="1" smtClean="0"/>
              <a:t>issued</a:t>
            </a:r>
            <a:r>
              <a:rPr lang="fr-CH" sz="2400" dirty="0" smtClean="0"/>
              <a:t> </a:t>
            </a:r>
            <a:r>
              <a:rPr lang="fr-CH" sz="2400" dirty="0" err="1" smtClean="0"/>
              <a:t>several</a:t>
            </a:r>
            <a:r>
              <a:rPr lang="fr-CH" sz="2400" dirty="0" smtClean="0"/>
              <a:t> times: to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reported</a:t>
            </a:r>
            <a:r>
              <a:rPr lang="fr-CH" sz="2400" dirty="0" smtClean="0"/>
              <a:t> once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30</a:t>
            </a:fld>
            <a:endParaRPr lang="fr-FR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209755689"/>
              </p:ext>
            </p:extLst>
          </p:nvPr>
        </p:nvGraphicFramePr>
        <p:xfrm>
          <a:off x="1547664" y="2708920"/>
          <a:ext cx="7128792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2016224"/>
                <a:gridCol w="2304256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SBS 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Security_code</a:t>
                      </a:r>
                      <a:endParaRPr lang="fr-CH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Security_name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1-003000-XX-XXX-90000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Series_2014_001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/>
                        <a:t>EDF 4,5% 17JUL14 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2-003000-XX-XXX-90000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trike="sngStrike" dirty="0" smtClean="0"/>
                        <a:t>Series_2014_001</a:t>
                      </a:r>
                    </a:p>
                    <a:p>
                      <a:r>
                        <a:rPr lang="fr-CH" b="0" dirty="0" smtClean="0">
                          <a:solidFill>
                            <a:srgbClr val="FF0000"/>
                          </a:solidFill>
                        </a:rPr>
                        <a:t>Series_2014_002</a:t>
                      </a:r>
                      <a:endParaRPr lang="en-US" b="0" strike="sngStrike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VDT 6% 31JUL14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277993864"/>
              </p:ext>
            </p:extLst>
          </p:nvPr>
        </p:nvGraphicFramePr>
        <p:xfrm>
          <a:off x="971600" y="5009728"/>
          <a:ext cx="7920881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1152128"/>
                <a:gridCol w="2016224"/>
                <a:gridCol w="1872209"/>
              </a:tblGrid>
              <a:tr h="617489">
                <a:tc>
                  <a:txBody>
                    <a:bodyPr/>
                    <a:lstStyle/>
                    <a:p>
                      <a:r>
                        <a:rPr lang="fr-CH" dirty="0" smtClean="0"/>
                        <a:t>SBS 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Security_code</a:t>
                      </a:r>
                      <a:endParaRPr lang="fr-CH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Security_name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Reported</a:t>
                      </a:r>
                      <a:endParaRPr lang="fr-CH" dirty="0" smtClean="0"/>
                    </a:p>
                    <a:p>
                      <a:r>
                        <a:rPr lang="fr-CH" dirty="0" err="1" smtClean="0"/>
                        <a:t>_amount</a:t>
                      </a:r>
                      <a:endParaRPr lang="en-US" dirty="0"/>
                    </a:p>
                  </a:txBody>
                  <a:tcPr/>
                </a:tc>
              </a:tr>
              <a:tr h="355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1-005000-XX-XXX-90000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0001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EDF S.A.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trike="sngStrike" dirty="0" smtClean="0"/>
                        <a:t>100   </a:t>
                      </a:r>
                      <a:r>
                        <a:rPr lang="fr-CH" dirty="0" smtClean="0"/>
                        <a:t>     </a:t>
                      </a:r>
                      <a:r>
                        <a:rPr lang="fr-CH" b="1" dirty="0" smtClean="0"/>
                        <a:t> </a:t>
                      </a:r>
                      <a:r>
                        <a:rPr lang="fr-CH" b="0" dirty="0" smtClean="0">
                          <a:solidFill>
                            <a:srgbClr val="FF0000"/>
                          </a:solidFill>
                        </a:rPr>
                        <a:t>150</a:t>
                      </a:r>
                      <a:endParaRPr lang="en-US" b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5504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trike="sngStrike" dirty="0" smtClean="0"/>
                        <a:t>1-005000-XX-XXX-90000</a:t>
                      </a:r>
                      <a:endParaRPr lang="en-US" strike="sng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trike="sngStrike" dirty="0" smtClean="0"/>
                        <a:t>0001</a:t>
                      </a:r>
                      <a:endParaRPr lang="en-US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trike="sngStrike" dirty="0" smtClean="0"/>
                        <a:t>EDF S.A.</a:t>
                      </a:r>
                      <a:endParaRPr lang="en-US" strike="sng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trike="sngStrike" dirty="0" smtClean="0"/>
                        <a:t>50</a:t>
                      </a:r>
                      <a:endParaRPr lang="en-US" strike="sngStrik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Matters</a:t>
            </a:r>
            <a:r>
              <a:rPr lang="fr-CH" dirty="0"/>
              <a:t> </a:t>
            </a:r>
            <a:r>
              <a:rPr lang="fr-CH" dirty="0" smtClean="0"/>
              <a:t>for </a:t>
            </a:r>
            <a:r>
              <a:rPr lang="fr-CH" dirty="0" err="1"/>
              <a:t>consideration</a:t>
            </a:r>
            <a:r>
              <a:rPr lang="fr-CH" dirty="0"/>
              <a:t> of SBS </a:t>
            </a:r>
            <a:r>
              <a:rPr lang="fr-CH" dirty="0" smtClean="0"/>
              <a:t>(2/3)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71736"/>
            <a:ext cx="8001000" cy="5181600"/>
          </a:xfrm>
        </p:spPr>
        <p:txBody>
          <a:bodyPr/>
          <a:lstStyle/>
          <a:p>
            <a:r>
              <a:rPr lang="fr-CH" sz="2800" dirty="0" smtClean="0"/>
              <a:t>1 line = 1 </a:t>
            </a:r>
            <a:r>
              <a:rPr lang="fr-CH" sz="2800" dirty="0" err="1" smtClean="0"/>
              <a:t>security</a:t>
            </a:r>
            <a:r>
              <a:rPr lang="fr-CH" sz="2800" dirty="0" smtClean="0"/>
              <a:t> = 1 code (</a:t>
            </a:r>
            <a:r>
              <a:rPr lang="fr-CH" sz="2800" dirty="0" err="1" smtClean="0"/>
              <a:t>continued</a:t>
            </a:r>
            <a:r>
              <a:rPr lang="fr-CH" sz="2800" dirty="0" smtClean="0"/>
              <a:t>)</a:t>
            </a:r>
          </a:p>
          <a:p>
            <a:pPr lvl="1"/>
            <a:r>
              <a:rPr lang="fr-CH" sz="2400" dirty="0" smtClean="0"/>
              <a:t>Do not group </a:t>
            </a:r>
            <a:r>
              <a:rPr lang="fr-CH" sz="2400" dirty="0" err="1" smtClean="0"/>
              <a:t>securities</a:t>
            </a:r>
            <a:r>
              <a:rPr lang="fr-CH" sz="2400" dirty="0" smtClean="0"/>
              <a:t> </a:t>
            </a:r>
            <a:r>
              <a:rPr lang="fr-CH" sz="2400" dirty="0" err="1" smtClean="0"/>
              <a:t>held</a:t>
            </a:r>
            <a:r>
              <a:rPr lang="fr-CH" sz="2400" dirty="0" smtClean="0"/>
              <a:t> in portfolio</a:t>
            </a:r>
          </a:p>
          <a:p>
            <a:pPr lvl="1"/>
            <a:r>
              <a:rPr lang="fr-CH" sz="2400" dirty="0" smtClean="0"/>
              <a:t>If no ISIN code: Name = Security full </a:t>
            </a:r>
            <a:r>
              <a:rPr lang="fr-CH" sz="2400" dirty="0" err="1" smtClean="0"/>
              <a:t>name</a:t>
            </a:r>
            <a:endParaRPr lang="fr-CH" sz="2400" dirty="0" smtClean="0">
              <a:solidFill>
                <a:srgbClr val="00FF00"/>
              </a:solidFill>
            </a:endParaRPr>
          </a:p>
          <a:p>
            <a:endParaRPr lang="fr-CH" sz="2000" dirty="0" smtClean="0"/>
          </a:p>
          <a:p>
            <a:endParaRPr lang="fr-CH" sz="1200" dirty="0" smtClean="0"/>
          </a:p>
          <a:p>
            <a:endParaRPr lang="fr-CH" sz="2800" dirty="0" smtClean="0"/>
          </a:p>
          <a:p>
            <a:r>
              <a:rPr lang="fr-CH" sz="2800" dirty="0" smtClean="0"/>
              <a:t>Name of the </a:t>
            </a:r>
            <a:r>
              <a:rPr lang="fr-CH" sz="2800" dirty="0" err="1" smtClean="0"/>
              <a:t>security</a:t>
            </a:r>
            <a:r>
              <a:rPr lang="fr-CH" sz="2800" dirty="0" smtClean="0"/>
              <a:t> (if no ISIN code)</a:t>
            </a:r>
          </a:p>
          <a:p>
            <a:pPr lvl="1"/>
            <a:r>
              <a:rPr lang="fr-CH" sz="2400" dirty="0" smtClean="0"/>
              <a:t>1-005000: </a:t>
            </a:r>
            <a:r>
              <a:rPr lang="fr-CH" sz="2400" dirty="0" err="1" smtClean="0"/>
              <a:t>legal</a:t>
            </a:r>
            <a:r>
              <a:rPr lang="fr-CH" sz="2400" dirty="0" smtClean="0"/>
              <a:t> </a:t>
            </a:r>
            <a:r>
              <a:rPr lang="fr-CH" sz="2400" dirty="0" err="1" smtClean="0"/>
              <a:t>name</a:t>
            </a:r>
            <a:r>
              <a:rPr lang="fr-CH" sz="2400" dirty="0" smtClean="0"/>
              <a:t> of the </a:t>
            </a:r>
            <a:r>
              <a:rPr lang="fr-CH" sz="2400" dirty="0" err="1" smtClean="0"/>
              <a:t>company</a:t>
            </a:r>
            <a:endParaRPr lang="fr-CH" sz="2400" dirty="0" smtClean="0"/>
          </a:p>
          <a:p>
            <a:pPr lvl="2"/>
            <a:r>
              <a:rPr lang="fr-CH" sz="2000" dirty="0" err="1" smtClean="0"/>
              <a:t>Example</a:t>
            </a:r>
            <a:r>
              <a:rPr lang="fr-CH" sz="2000" dirty="0" smtClean="0"/>
              <a:t>: </a:t>
            </a:r>
            <a:r>
              <a:rPr lang="fr-CH" sz="2000" dirty="0" err="1" smtClean="0"/>
              <a:t>Cargolux</a:t>
            </a:r>
            <a:r>
              <a:rPr lang="fr-CH" sz="2000" dirty="0" smtClean="0"/>
              <a:t> Airlines International S.A.</a:t>
            </a:r>
          </a:p>
          <a:p>
            <a:pPr lvl="1"/>
            <a:r>
              <a:rPr lang="fr-CH" sz="2400" dirty="0" smtClean="0"/>
              <a:t>1-003000: </a:t>
            </a:r>
            <a:r>
              <a:rPr lang="fr-CH" sz="2400" dirty="0" err="1" smtClean="0"/>
              <a:t>legal</a:t>
            </a:r>
            <a:r>
              <a:rPr lang="fr-CH" sz="2400" dirty="0" smtClean="0"/>
              <a:t> </a:t>
            </a:r>
            <a:r>
              <a:rPr lang="fr-CH" sz="2400" dirty="0" err="1" smtClean="0"/>
              <a:t>name</a:t>
            </a:r>
            <a:r>
              <a:rPr lang="fr-CH" sz="2400" dirty="0" smtClean="0"/>
              <a:t> + rate + </a:t>
            </a:r>
            <a:r>
              <a:rPr lang="fr-CH" sz="2400" dirty="0" err="1" smtClean="0"/>
              <a:t>maturity</a:t>
            </a:r>
            <a:endParaRPr lang="fr-CH" sz="2400" dirty="0" smtClean="0"/>
          </a:p>
          <a:p>
            <a:pPr lvl="2"/>
            <a:r>
              <a:rPr lang="en-US" sz="2000" dirty="0" smtClean="0"/>
              <a:t>Example: EDF 4,5% 17JUL14 </a:t>
            </a:r>
          </a:p>
          <a:p>
            <a:pPr>
              <a:spcBef>
                <a:spcPts val="1200"/>
              </a:spcBef>
            </a:pPr>
            <a:r>
              <a:rPr lang="fr-CH" sz="2800" dirty="0" smtClean="0"/>
              <a:t>No </a:t>
            </a:r>
            <a:r>
              <a:rPr lang="fr-CH" sz="2800" dirty="0" err="1" smtClean="0"/>
              <a:t>securitised</a:t>
            </a:r>
            <a:r>
              <a:rPr lang="fr-CH" sz="2800" dirty="0" smtClean="0"/>
              <a:t> </a:t>
            </a:r>
            <a:r>
              <a:rPr lang="fr-CH" sz="2800" dirty="0" err="1" smtClean="0"/>
              <a:t>loans</a:t>
            </a: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31</a:t>
            </a:fld>
            <a:endParaRPr lang="fr-FR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845902466"/>
              </p:ext>
            </p:extLst>
          </p:nvPr>
        </p:nvGraphicFramePr>
        <p:xfrm>
          <a:off x="899593" y="2720640"/>
          <a:ext cx="8064895" cy="1478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25958"/>
                <a:gridCol w="1814602"/>
                <a:gridCol w="3024335"/>
              </a:tblGrid>
              <a:tr h="298832">
                <a:tc>
                  <a:txBody>
                    <a:bodyPr/>
                    <a:lstStyle/>
                    <a:p>
                      <a:r>
                        <a:rPr lang="fr-CH" dirty="0" smtClean="0"/>
                        <a:t>SBS report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Security_code</a:t>
                      </a:r>
                      <a:endParaRPr lang="fr-CH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err="1" smtClean="0"/>
                        <a:t>Security_name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strike="sngStrike" dirty="0" smtClean="0"/>
                        <a:t>1-005000-XX-XXX-90000</a:t>
                      </a:r>
                      <a:endParaRPr lang="en-US" strike="sngStrike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trike="sngStrike" dirty="0" smtClean="0"/>
                        <a:t>0001</a:t>
                      </a:r>
                      <a:endParaRPr lang="en-US" strike="sngStrik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trike="sngStrike" dirty="0" smtClean="0"/>
                        <a:t>SHARES</a:t>
                      </a:r>
                      <a:endParaRPr lang="en-US" strike="sngStrik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1-005000-XX-XXX-90000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0001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800" dirty="0" err="1" smtClean="0">
                          <a:solidFill>
                            <a:srgbClr val="FF0000"/>
                          </a:solidFill>
                        </a:rPr>
                        <a:t>Cargolux</a:t>
                      </a:r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 Airlines </a:t>
                      </a:r>
                      <a:r>
                        <a:rPr lang="fr-CH" sz="1800" dirty="0" err="1" smtClean="0">
                          <a:solidFill>
                            <a:srgbClr val="FF0000"/>
                          </a:solidFill>
                        </a:rPr>
                        <a:t>Intl</a:t>
                      </a:r>
                      <a:r>
                        <a:rPr lang="fr-CH" sz="1800" dirty="0" smtClean="0">
                          <a:solidFill>
                            <a:srgbClr val="FF0000"/>
                          </a:solidFill>
                        </a:rPr>
                        <a:t> S.A.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1-005000-XX-XXX-90000</a:t>
                      </a:r>
                      <a:endParaRPr lang="en-US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0002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EDF S.A.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Matters</a:t>
            </a:r>
            <a:r>
              <a:rPr lang="fr-CH"/>
              <a:t> </a:t>
            </a:r>
            <a:r>
              <a:rPr lang="fr-CH" smtClean="0"/>
              <a:t>for </a:t>
            </a:r>
            <a:r>
              <a:rPr lang="fr-CH" dirty="0" err="1"/>
              <a:t>consideration</a:t>
            </a:r>
            <a:r>
              <a:rPr lang="fr-CH" dirty="0"/>
              <a:t> of SBS </a:t>
            </a:r>
            <a:r>
              <a:rPr lang="fr-CH" dirty="0" smtClean="0"/>
              <a:t>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Do not </a:t>
            </a:r>
            <a:r>
              <a:rPr lang="fr-CH" sz="2800" dirty="0" err="1" smtClean="0"/>
              <a:t>forget</a:t>
            </a:r>
            <a:r>
              <a:rPr lang="fr-CH" sz="2800" dirty="0" smtClean="0"/>
              <a:t>: </a:t>
            </a:r>
            <a:r>
              <a:rPr lang="fr-CH" sz="2800" dirty="0" err="1" smtClean="0"/>
              <a:t>Subscribed</a:t>
            </a:r>
            <a:r>
              <a:rPr lang="fr-CH" sz="2800" dirty="0" smtClean="0"/>
              <a:t> capital</a:t>
            </a:r>
          </a:p>
          <a:p>
            <a:pPr lvl="1"/>
            <a:r>
              <a:rPr lang="fr-CH" sz="2400" dirty="0" smtClean="0"/>
              <a:t>Nb </a:t>
            </a:r>
            <a:r>
              <a:rPr lang="fr-CH" sz="2400" dirty="0" err="1" smtClean="0"/>
              <a:t>units</a:t>
            </a:r>
            <a:r>
              <a:rPr lang="fr-CH" sz="2400" dirty="0" smtClean="0"/>
              <a:t> + </a:t>
            </a:r>
            <a:r>
              <a:rPr lang="fr-CH" sz="2400" dirty="0" err="1" smtClean="0"/>
              <a:t>amount</a:t>
            </a:r>
            <a:r>
              <a:rPr lang="fr-CH" sz="2400" dirty="0" smtClean="0"/>
              <a:t>: art. of </a:t>
            </a:r>
            <a:r>
              <a:rPr lang="fr-CH" sz="2400" dirty="0" err="1" smtClean="0"/>
              <a:t>inc</a:t>
            </a:r>
            <a:r>
              <a:rPr lang="fr-CH" sz="2400" dirty="0" smtClean="0"/>
              <a:t>. or note in </a:t>
            </a:r>
            <a:r>
              <a:rPr lang="fr-CH" sz="2400" dirty="0" err="1" smtClean="0"/>
              <a:t>annual</a:t>
            </a:r>
            <a:r>
              <a:rPr lang="fr-CH" sz="2400" dirty="0" smtClean="0"/>
              <a:t> </a:t>
            </a:r>
            <a:r>
              <a:rPr lang="fr-CH" sz="2400" dirty="0" err="1" smtClean="0"/>
              <a:t>accounts</a:t>
            </a:r>
            <a:r>
              <a:rPr lang="fr-CH" sz="2400" dirty="0" smtClean="0"/>
              <a:t> (</a:t>
            </a:r>
            <a:r>
              <a:rPr lang="fr-CH" sz="2400" dirty="0" err="1" smtClean="0"/>
              <a:t>quotation</a:t>
            </a:r>
            <a:r>
              <a:rPr lang="fr-CH" sz="2400" dirty="0" smtClean="0"/>
              <a:t> type: « </a:t>
            </a:r>
            <a:r>
              <a:rPr lang="fr-CH" sz="2400" dirty="0" err="1" smtClean="0"/>
              <a:t>currency</a:t>
            </a:r>
            <a:r>
              <a:rPr lang="fr-CH" sz="2400" dirty="0" smtClean="0"/>
              <a:t> </a:t>
            </a:r>
            <a:r>
              <a:rPr lang="fr-CH" sz="2400" dirty="0" err="1" smtClean="0"/>
              <a:t>quoted</a:t>
            </a:r>
            <a:r>
              <a:rPr lang="fr-CH" sz="2400" dirty="0" smtClean="0"/>
              <a:t> »)</a:t>
            </a:r>
          </a:p>
          <a:p>
            <a:pPr lvl="1"/>
            <a:r>
              <a:rPr lang="fr-CH" sz="2400" dirty="0" smtClean="0"/>
              <a:t>Exceptions:</a:t>
            </a:r>
          </a:p>
          <a:p>
            <a:pPr lvl="2"/>
            <a:r>
              <a:rPr lang="fr-CH" sz="2000" dirty="0" err="1" smtClean="0"/>
              <a:t>Fund</a:t>
            </a:r>
            <a:r>
              <a:rPr lang="fr-CH" sz="2000" dirty="0" smtClean="0"/>
              <a:t> </a:t>
            </a:r>
            <a:r>
              <a:rPr lang="fr-CH" sz="2000" dirty="0" err="1" smtClean="0"/>
              <a:t>without</a:t>
            </a:r>
            <a:r>
              <a:rPr lang="fr-CH" sz="2000" dirty="0" smtClean="0"/>
              <a:t> </a:t>
            </a:r>
            <a:r>
              <a:rPr lang="fr-CH" sz="2000" dirty="0" err="1" smtClean="0"/>
              <a:t>legal</a:t>
            </a:r>
            <a:r>
              <a:rPr lang="fr-CH" sz="2000" dirty="0" smtClean="0"/>
              <a:t> </a:t>
            </a:r>
            <a:r>
              <a:rPr lang="fr-CH" sz="2000" dirty="0" err="1" smtClean="0"/>
              <a:t>personality</a:t>
            </a:r>
            <a:r>
              <a:rPr lang="fr-CH" sz="2000" dirty="0" smtClean="0"/>
              <a:t> </a:t>
            </a:r>
            <a:r>
              <a:rPr lang="fr-CH" sz="2000" dirty="0" err="1" smtClean="0"/>
              <a:t>managed</a:t>
            </a:r>
            <a:r>
              <a:rPr lang="fr-CH" sz="2000" dirty="0" smtClean="0"/>
              <a:t> by a management </a:t>
            </a:r>
            <a:r>
              <a:rPr lang="fr-CH" sz="2000" dirty="0" err="1" smtClean="0"/>
              <a:t>company</a:t>
            </a:r>
            <a:endParaRPr lang="fr-CH" sz="2000" dirty="0" smtClean="0"/>
          </a:p>
          <a:p>
            <a:pPr lvl="2"/>
            <a:r>
              <a:rPr lang="fr-CH" sz="2000" dirty="0" err="1" smtClean="0"/>
              <a:t>Reporting</a:t>
            </a:r>
            <a:r>
              <a:rPr lang="fr-CH" sz="2000" dirty="0" smtClean="0"/>
              <a:t> by </a:t>
            </a:r>
            <a:r>
              <a:rPr lang="fr-CH" sz="2000" dirty="0" err="1" smtClean="0"/>
              <a:t>compartment</a:t>
            </a:r>
            <a:endParaRPr lang="fr-CH" sz="2000" dirty="0" smtClean="0"/>
          </a:p>
          <a:p>
            <a:r>
              <a:rPr lang="fr-CH" sz="2800" dirty="0" smtClean="0"/>
              <a:t>Do not mix up: Nominal/Nb of </a:t>
            </a:r>
            <a:r>
              <a:rPr lang="fr-CH" sz="2800" dirty="0" err="1" smtClean="0"/>
              <a:t>units</a:t>
            </a:r>
            <a:r>
              <a:rPr lang="fr-CH" sz="2800" dirty="0" smtClean="0"/>
              <a:t> or </a:t>
            </a:r>
            <a:r>
              <a:rPr lang="fr-CH" sz="2800" dirty="0" err="1" smtClean="0"/>
              <a:t>shares</a:t>
            </a:r>
            <a:r>
              <a:rPr lang="fr-CH" sz="2800" dirty="0" smtClean="0"/>
              <a:t> and </a:t>
            </a:r>
            <a:r>
              <a:rPr lang="fr-CH" sz="2800" dirty="0" err="1" smtClean="0"/>
              <a:t>Reported</a:t>
            </a:r>
            <a:r>
              <a:rPr lang="fr-CH" sz="2800" dirty="0" smtClean="0"/>
              <a:t> </a:t>
            </a:r>
            <a:r>
              <a:rPr lang="fr-CH" sz="2800" dirty="0" err="1" smtClean="0"/>
              <a:t>amount</a:t>
            </a:r>
            <a:r>
              <a:rPr lang="fr-CH" sz="2800" dirty="0" smtClean="0"/>
              <a:t> :</a:t>
            </a:r>
          </a:p>
          <a:p>
            <a:pPr lvl="1"/>
            <a:r>
              <a:rPr lang="fr-CH" sz="2400" dirty="0" err="1" smtClean="0"/>
              <a:t>ReportedAmount</a:t>
            </a:r>
            <a:r>
              <a:rPr lang="fr-CH" sz="2400" dirty="0" smtClean="0"/>
              <a:t> = Book value + </a:t>
            </a:r>
            <a:r>
              <a:rPr lang="fr-CH" sz="2400" dirty="0" err="1" smtClean="0"/>
              <a:t>interest</a:t>
            </a:r>
            <a:r>
              <a:rPr lang="fr-CH" sz="2400" dirty="0" smtClean="0"/>
              <a:t> (« </a:t>
            </a:r>
            <a:r>
              <a:rPr lang="fr-CH" sz="2400" dirty="0" err="1" smtClean="0"/>
              <a:t>dirty</a:t>
            </a:r>
            <a:r>
              <a:rPr lang="fr-CH" sz="2400" dirty="0" smtClean="0"/>
              <a:t> </a:t>
            </a:r>
            <a:r>
              <a:rPr lang="fr-CH" sz="2400" dirty="0" err="1" smtClean="0"/>
              <a:t>price</a:t>
            </a:r>
            <a:r>
              <a:rPr lang="fr-CH" sz="2400" dirty="0" smtClean="0"/>
              <a:t> »)</a:t>
            </a:r>
            <a:r>
              <a:rPr lang="fr-CH" sz="2000" dirty="0" smtClean="0"/>
              <a:t> if </a:t>
            </a:r>
            <a:r>
              <a:rPr lang="fr-CH" sz="2000" dirty="0" err="1" smtClean="0"/>
              <a:t>debt</a:t>
            </a:r>
            <a:r>
              <a:rPr lang="fr-CH" sz="2000" dirty="0" smtClean="0"/>
              <a:t> </a:t>
            </a:r>
            <a:r>
              <a:rPr lang="fr-CH" sz="2000" dirty="0" err="1" smtClean="0"/>
              <a:t>security</a:t>
            </a:r>
            <a:r>
              <a:rPr lang="fr-CH" sz="2000" dirty="0" smtClean="0"/>
              <a:t> (</a:t>
            </a:r>
            <a:r>
              <a:rPr lang="fr-CH" sz="2000" dirty="0" err="1" smtClean="0"/>
              <a:t>quotation</a:t>
            </a:r>
            <a:r>
              <a:rPr lang="fr-CH" sz="2000" dirty="0" smtClean="0"/>
              <a:t> </a:t>
            </a:r>
            <a:r>
              <a:rPr lang="fr-CH" sz="2000" dirty="0"/>
              <a:t>i</a:t>
            </a:r>
            <a:r>
              <a:rPr lang="fr-CH" sz="2000" dirty="0" smtClean="0"/>
              <a:t>n %)</a:t>
            </a:r>
          </a:p>
          <a:p>
            <a:pPr lvl="1"/>
            <a:r>
              <a:rPr lang="fr-CH" sz="2400" dirty="0" err="1" smtClean="0"/>
              <a:t>ReportedAmount</a:t>
            </a:r>
            <a:r>
              <a:rPr lang="fr-CH" sz="2400" dirty="0" smtClean="0"/>
              <a:t> = Book value </a:t>
            </a:r>
            <a:r>
              <a:rPr lang="fr-CH" sz="2000" dirty="0" smtClean="0"/>
              <a:t>if </a:t>
            </a:r>
            <a:r>
              <a:rPr lang="fr-CH" sz="2000" dirty="0" err="1" smtClean="0"/>
              <a:t>shares</a:t>
            </a:r>
            <a:r>
              <a:rPr lang="fr-CH" sz="2000" dirty="0" smtClean="0"/>
              <a:t>/</a:t>
            </a:r>
            <a:r>
              <a:rPr lang="fr-CH" sz="2000" dirty="0" err="1" smtClean="0"/>
              <a:t>units</a:t>
            </a:r>
            <a:r>
              <a:rPr lang="fr-CH" sz="2000" dirty="0" smtClean="0"/>
              <a:t> (</a:t>
            </a:r>
            <a:r>
              <a:rPr lang="fr-CH" sz="2000" dirty="0" err="1" smtClean="0"/>
              <a:t>quotation</a:t>
            </a:r>
            <a:r>
              <a:rPr lang="fr-CH" sz="2000" dirty="0" smtClean="0"/>
              <a:t> in </a:t>
            </a:r>
            <a:r>
              <a:rPr lang="fr-CH" sz="2000" dirty="0" err="1" smtClean="0"/>
              <a:t>currency</a:t>
            </a:r>
            <a:r>
              <a:rPr lang="fr-CH" sz="2000" dirty="0" smtClean="0"/>
              <a:t>)</a:t>
            </a:r>
          </a:p>
          <a:p>
            <a:pPr lvl="1"/>
            <a:endParaRPr lang="fr-CH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32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Quotation</a:t>
            </a:r>
            <a:r>
              <a:rPr lang="fr-CH" dirty="0" smtClean="0"/>
              <a:t> type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err="1" smtClean="0"/>
              <a:t>Distinguish</a:t>
            </a:r>
            <a:r>
              <a:rPr lang="fr-CH" sz="2800" dirty="0" smtClean="0"/>
              <a:t> </a:t>
            </a:r>
            <a:r>
              <a:rPr lang="fr-CH" sz="2800" dirty="0" err="1" smtClean="0"/>
              <a:t>quotation</a:t>
            </a:r>
            <a:r>
              <a:rPr lang="fr-CH" sz="2800" dirty="0" smtClean="0"/>
              <a:t> type</a:t>
            </a:r>
          </a:p>
          <a:p>
            <a:pPr lvl="1"/>
            <a:r>
              <a:rPr lang="fr-CH" sz="2400" dirty="0" smtClean="0"/>
              <a:t>1-003000 and 2-003000: </a:t>
            </a:r>
            <a:r>
              <a:rPr lang="fr-CH" sz="2400" dirty="0" err="1" smtClean="0"/>
              <a:t>generally</a:t>
            </a:r>
            <a:r>
              <a:rPr lang="fr-CH" sz="2400" dirty="0" smtClean="0"/>
              <a:t> </a:t>
            </a:r>
            <a:r>
              <a:rPr lang="fr-CH" sz="2400" dirty="0" err="1" smtClean="0"/>
              <a:t>quotation</a:t>
            </a:r>
            <a:r>
              <a:rPr lang="fr-CH" sz="2400" dirty="0" smtClean="0"/>
              <a:t> type in %, i.e. at Nominal in </a:t>
            </a:r>
            <a:r>
              <a:rPr lang="fr-CH" sz="2400" dirty="0" err="1" smtClean="0"/>
              <a:t>currency</a:t>
            </a:r>
            <a:endParaRPr lang="fr-CH" sz="2400" dirty="0" smtClean="0"/>
          </a:p>
          <a:p>
            <a:pPr lvl="1"/>
            <a:r>
              <a:rPr lang="fr-CH" sz="2400" dirty="0" smtClean="0"/>
              <a:t>1-005000 and 2-005000: </a:t>
            </a:r>
            <a:r>
              <a:rPr lang="fr-CH" sz="2400" dirty="0" err="1" smtClean="0"/>
              <a:t>generally</a:t>
            </a:r>
            <a:r>
              <a:rPr lang="fr-CH" sz="2400" dirty="0" smtClean="0"/>
              <a:t> </a:t>
            </a:r>
            <a:r>
              <a:rPr lang="fr-CH" sz="2400" dirty="0" err="1" smtClean="0"/>
              <a:t>quotation</a:t>
            </a:r>
            <a:r>
              <a:rPr lang="fr-CH" sz="2400" dirty="0" smtClean="0"/>
              <a:t> type in </a:t>
            </a:r>
            <a:r>
              <a:rPr lang="fr-CH" sz="2400" dirty="0" err="1" smtClean="0"/>
              <a:t>currency</a:t>
            </a:r>
            <a:r>
              <a:rPr lang="fr-CH" sz="2400" dirty="0" smtClean="0"/>
              <a:t>, i.e. in </a:t>
            </a:r>
            <a:r>
              <a:rPr lang="fr-CH" sz="2400" dirty="0" err="1" smtClean="0"/>
              <a:t>number</a:t>
            </a:r>
            <a:r>
              <a:rPr lang="fr-CH" sz="2400" dirty="0" smtClean="0"/>
              <a:t> of </a:t>
            </a:r>
            <a:r>
              <a:rPr lang="fr-CH" sz="2400" dirty="0" err="1" smtClean="0"/>
              <a:t>securities</a:t>
            </a:r>
            <a:endParaRPr lang="fr-CH" sz="2400" dirty="0" smtClean="0"/>
          </a:p>
          <a:p>
            <a:pPr lvl="1"/>
            <a:r>
              <a:rPr lang="fr-CH" sz="2400" dirty="0" smtClean="0"/>
              <a:t>Important for </a:t>
            </a:r>
            <a:r>
              <a:rPr lang="fr-CH" sz="2400" dirty="0" err="1" smtClean="0"/>
              <a:t>flows</a:t>
            </a:r>
            <a:r>
              <a:rPr lang="fr-CH" sz="2400" dirty="0" smtClean="0"/>
              <a:t> computation </a:t>
            </a:r>
            <a:r>
              <a:rPr lang="fr-CH" sz="2000" dirty="0" smtClean="0"/>
              <a:t>(</a:t>
            </a:r>
            <a:r>
              <a:rPr lang="fr-CH" sz="2000" dirty="0" err="1" smtClean="0"/>
              <a:t>computed</a:t>
            </a:r>
            <a:r>
              <a:rPr lang="fr-CH" sz="2000" dirty="0" smtClean="0"/>
              <a:t> by BCL)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33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Quotation</a:t>
            </a:r>
            <a:r>
              <a:rPr lang="fr-CH" dirty="0" smtClean="0"/>
              <a:t> type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pPr>
              <a:spcBef>
                <a:spcPts val="1200"/>
              </a:spcBef>
              <a:buNone/>
            </a:pPr>
            <a:r>
              <a:rPr lang="fr-LU" sz="2800" dirty="0" err="1" smtClean="0"/>
              <a:t>Examples</a:t>
            </a:r>
            <a:r>
              <a:rPr lang="fr-LU" sz="2800" dirty="0" smtClean="0"/>
              <a:t> </a:t>
            </a:r>
            <a:r>
              <a:rPr lang="fr-LU" sz="2800" dirty="0" err="1" smtClean="0"/>
              <a:t>with</a:t>
            </a:r>
            <a:r>
              <a:rPr lang="fr-LU" sz="2800" dirty="0" smtClean="0"/>
              <a:t> </a:t>
            </a:r>
            <a:r>
              <a:rPr lang="fr-LU" sz="2800" dirty="0" err="1" smtClean="0"/>
              <a:t>reporting</a:t>
            </a:r>
            <a:r>
              <a:rPr lang="fr-LU" sz="2800" dirty="0" smtClean="0"/>
              <a:t> </a:t>
            </a:r>
            <a:r>
              <a:rPr lang="fr-LU" sz="2800" dirty="0" err="1" smtClean="0"/>
              <a:t>currency</a:t>
            </a:r>
            <a:r>
              <a:rPr lang="fr-LU" sz="2800" dirty="0" smtClean="0"/>
              <a:t> = EUR</a:t>
            </a:r>
          </a:p>
          <a:p>
            <a:pPr>
              <a:buAutoNum type="arabicPeriod"/>
            </a:pPr>
            <a:r>
              <a:rPr lang="fr-LU" sz="2400" dirty="0" smtClean="0"/>
              <a:t>Holding of 10 </a:t>
            </a:r>
            <a:r>
              <a:rPr lang="fr-LU" sz="2400" dirty="0" err="1" smtClean="0"/>
              <a:t>shares</a:t>
            </a:r>
            <a:r>
              <a:rPr lang="fr-LU" sz="2400" dirty="0" smtClean="0"/>
              <a:t> of </a:t>
            </a:r>
            <a:r>
              <a:rPr lang="fr-LU" sz="2400" dirty="0" err="1" smtClean="0"/>
              <a:t>Mittal</a:t>
            </a:r>
            <a:r>
              <a:rPr lang="fr-LU" sz="2400" dirty="0" smtClean="0"/>
              <a:t> </a:t>
            </a:r>
            <a:r>
              <a:rPr lang="fr-LU" sz="2400" dirty="0" err="1" smtClean="0"/>
              <a:t>with</a:t>
            </a:r>
            <a:r>
              <a:rPr lang="fr-LU" sz="2400" dirty="0" smtClean="0"/>
              <a:t> unit value of 16,3€</a:t>
            </a:r>
          </a:p>
          <a:p>
            <a:pPr>
              <a:buNone/>
            </a:pPr>
            <a:r>
              <a:rPr lang="fr-LU" sz="2400" dirty="0" smtClean="0"/>
              <a:t>	</a:t>
            </a:r>
            <a:r>
              <a:rPr lang="fr-LU" sz="2400" dirty="0" err="1" smtClean="0"/>
              <a:t>quotationType</a:t>
            </a:r>
            <a:r>
              <a:rPr lang="fr-LU" sz="2400" dirty="0" smtClean="0"/>
              <a:t>	= </a:t>
            </a:r>
            <a:r>
              <a:rPr lang="fr-LU" sz="2400" dirty="0" err="1" smtClean="0"/>
              <a:t>currency</a:t>
            </a:r>
            <a:r>
              <a:rPr lang="fr-LU" sz="2400" dirty="0" smtClean="0"/>
              <a:t> </a:t>
            </a:r>
            <a:r>
              <a:rPr lang="fr-LU" sz="2400" dirty="0" err="1" smtClean="0"/>
              <a:t>quoted</a:t>
            </a:r>
            <a:endParaRPr lang="fr-LU" sz="2400" dirty="0" smtClean="0"/>
          </a:p>
          <a:p>
            <a:pPr>
              <a:spcBef>
                <a:spcPts val="0"/>
              </a:spcBef>
              <a:buNone/>
            </a:pPr>
            <a:r>
              <a:rPr lang="fr-LU" sz="2400" dirty="0" smtClean="0"/>
              <a:t>	</a:t>
            </a:r>
            <a:r>
              <a:rPr lang="fr-LU" sz="2400" dirty="0" err="1" smtClean="0"/>
              <a:t>numberOfUnit</a:t>
            </a:r>
            <a:r>
              <a:rPr lang="fr-LU" sz="2400" dirty="0" smtClean="0"/>
              <a:t> 	= 10</a:t>
            </a:r>
            <a:br>
              <a:rPr lang="fr-LU" sz="2400" dirty="0" smtClean="0"/>
            </a:br>
            <a:r>
              <a:rPr lang="fr-LU" sz="2400" dirty="0" err="1" smtClean="0"/>
              <a:t>reportedAmount</a:t>
            </a:r>
            <a:r>
              <a:rPr lang="fr-LU" sz="2400" dirty="0" smtClean="0"/>
              <a:t>= 163 	(10*16,3 euros) </a:t>
            </a:r>
            <a:endParaRPr lang="en-US" sz="2400" dirty="0" smtClean="0"/>
          </a:p>
          <a:p>
            <a:pPr>
              <a:buAutoNum type="arabicPeriod" startAt="2"/>
            </a:pPr>
            <a:r>
              <a:rPr lang="fr-LU" sz="2400" dirty="0" smtClean="0"/>
              <a:t>Holding of 1 000 USD of bonds </a:t>
            </a:r>
            <a:r>
              <a:rPr lang="fr-LU" sz="2400" dirty="0" err="1" smtClean="0"/>
              <a:t>issued</a:t>
            </a:r>
            <a:r>
              <a:rPr lang="fr-LU" sz="2400" dirty="0" smtClean="0"/>
              <a:t> by Citibank, </a:t>
            </a:r>
            <a:r>
              <a:rPr lang="fr-LU" sz="2400" dirty="0" err="1" smtClean="0"/>
              <a:t>valued</a:t>
            </a:r>
            <a:r>
              <a:rPr lang="fr-LU" sz="2400" dirty="0" smtClean="0"/>
              <a:t> </a:t>
            </a:r>
            <a:r>
              <a:rPr lang="fr-LU" sz="2400" dirty="0" err="1" smtClean="0"/>
              <a:t>at</a:t>
            </a:r>
            <a:r>
              <a:rPr lang="fr-LU" sz="2400" dirty="0" smtClean="0"/>
              <a:t> 104% </a:t>
            </a:r>
            <a:r>
              <a:rPr lang="fr-LU" sz="2400" dirty="0" err="1" smtClean="0"/>
              <a:t>at</a:t>
            </a:r>
            <a:r>
              <a:rPr lang="fr-LU" sz="2400" dirty="0" smtClean="0"/>
              <a:t> </a:t>
            </a:r>
            <a:r>
              <a:rPr lang="fr-LU" sz="2400" dirty="0" err="1" smtClean="0"/>
              <a:t>dirty</a:t>
            </a:r>
            <a:r>
              <a:rPr lang="fr-LU" sz="2400" dirty="0" smtClean="0"/>
              <a:t> </a:t>
            </a:r>
            <a:r>
              <a:rPr lang="fr-LU" sz="2400" dirty="0" err="1" smtClean="0"/>
              <a:t>price</a:t>
            </a:r>
            <a:r>
              <a:rPr lang="fr-LU" sz="2400" dirty="0" smtClean="0"/>
              <a:t> (exchange rate: 1 EUR = 1,27 USD)</a:t>
            </a:r>
          </a:p>
          <a:p>
            <a:pPr>
              <a:buNone/>
            </a:pPr>
            <a:r>
              <a:rPr lang="fr-LU" sz="2400" dirty="0" smtClean="0"/>
              <a:t>	</a:t>
            </a:r>
            <a:r>
              <a:rPr lang="fr-LU" sz="2400" dirty="0" err="1" smtClean="0"/>
              <a:t>quotationType</a:t>
            </a:r>
            <a:r>
              <a:rPr lang="fr-LU" sz="2400" dirty="0" smtClean="0"/>
              <a:t>	= </a:t>
            </a:r>
            <a:r>
              <a:rPr lang="fr-LU" sz="2400" dirty="0" err="1" smtClean="0"/>
              <a:t>percentage</a:t>
            </a:r>
            <a:r>
              <a:rPr lang="fr-LU" sz="2400" dirty="0" smtClean="0"/>
              <a:t> </a:t>
            </a:r>
            <a:r>
              <a:rPr lang="fr-LU" sz="2400" dirty="0" err="1" smtClean="0"/>
              <a:t>quoted</a:t>
            </a:r>
            <a:endParaRPr lang="fr-LU" sz="2400" dirty="0" smtClean="0"/>
          </a:p>
          <a:p>
            <a:pPr>
              <a:spcBef>
                <a:spcPts val="0"/>
              </a:spcBef>
              <a:buNone/>
            </a:pPr>
            <a:r>
              <a:rPr lang="fr-LU" sz="2400" dirty="0" smtClean="0"/>
              <a:t>	</a:t>
            </a:r>
            <a:r>
              <a:rPr lang="fr-LU" sz="2400" dirty="0" err="1" smtClean="0"/>
              <a:t>nominalAmount</a:t>
            </a:r>
            <a:r>
              <a:rPr lang="fr-LU" sz="2400" dirty="0" smtClean="0"/>
              <a:t> 	= 1 000</a:t>
            </a:r>
            <a:br>
              <a:rPr lang="fr-LU" sz="2400" dirty="0" smtClean="0"/>
            </a:br>
            <a:r>
              <a:rPr lang="fr-LU" sz="2400" dirty="0" err="1" smtClean="0"/>
              <a:t>nominalCurrency</a:t>
            </a:r>
            <a:r>
              <a:rPr lang="fr-LU" sz="2400" dirty="0" smtClean="0"/>
              <a:t>= USD</a:t>
            </a:r>
            <a:br>
              <a:rPr lang="fr-LU" sz="2400" dirty="0" smtClean="0"/>
            </a:br>
            <a:r>
              <a:rPr lang="fr-LU" sz="2400" dirty="0" err="1" smtClean="0"/>
              <a:t>reportedAmount</a:t>
            </a:r>
            <a:r>
              <a:rPr lang="fr-LU" sz="2400" dirty="0" smtClean="0"/>
              <a:t> = 818,897 (1000/1,27*104/100)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34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Pool factor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99592" y="1340768"/>
            <a:ext cx="8001000" cy="5181600"/>
          </a:xfrm>
        </p:spPr>
        <p:txBody>
          <a:bodyPr/>
          <a:lstStyle/>
          <a:p>
            <a:r>
              <a:rPr lang="fr-CH" sz="2800" dirty="0" err="1" smtClean="0"/>
              <a:t>Definition</a:t>
            </a:r>
            <a:r>
              <a:rPr lang="fr-CH" sz="2800" dirty="0" smtClean="0"/>
              <a:t>: </a:t>
            </a:r>
            <a:r>
              <a:rPr lang="en-US" sz="2800" dirty="0" smtClean="0"/>
              <a:t>represents the percentage of amounts that remain to be repaid</a:t>
            </a:r>
          </a:p>
          <a:p>
            <a:pPr>
              <a:buNone/>
            </a:pPr>
            <a:r>
              <a:rPr lang="fr-CH" sz="2400" dirty="0" smtClean="0"/>
              <a:t>	</a:t>
            </a:r>
            <a:r>
              <a:rPr lang="fr-CH" sz="2400" dirty="0" err="1" smtClean="0"/>
              <a:t>Example</a:t>
            </a:r>
            <a:r>
              <a:rPr lang="fr-CH" sz="2400" dirty="0" smtClean="0"/>
              <a:t> 1: Pool factor = 0,8 </a:t>
            </a:r>
            <a:r>
              <a:rPr lang="fr-CH" sz="2400" dirty="0" err="1" smtClean="0"/>
              <a:t>means</a:t>
            </a:r>
            <a:r>
              <a:rPr lang="fr-CH" sz="2400" dirty="0" smtClean="0"/>
              <a:t> 20% of the </a:t>
            </a:r>
            <a:r>
              <a:rPr lang="fr-CH" sz="2400" dirty="0" err="1" smtClean="0"/>
              <a:t>debt</a:t>
            </a:r>
            <a:r>
              <a:rPr lang="fr-CH" sz="2400" dirty="0" smtClean="0"/>
              <a:t> </a:t>
            </a:r>
            <a:r>
              <a:rPr lang="fr-CH" sz="2400" dirty="0" err="1" smtClean="0"/>
              <a:t>security</a:t>
            </a:r>
            <a:r>
              <a:rPr lang="fr-CH" sz="2400" dirty="0" smtClean="0"/>
              <a:t> has been </a:t>
            </a:r>
            <a:r>
              <a:rPr lang="fr-CH" sz="2400" dirty="0" err="1" smtClean="0"/>
              <a:t>repaid</a:t>
            </a:r>
            <a:endParaRPr lang="fr-CH" sz="2400" dirty="0" smtClean="0"/>
          </a:p>
          <a:p>
            <a:pPr>
              <a:buNone/>
            </a:pPr>
            <a:r>
              <a:rPr lang="fr-CH" sz="2400" dirty="0" smtClean="0"/>
              <a:t>	</a:t>
            </a:r>
            <a:r>
              <a:rPr lang="fr-CH" sz="2400" dirty="0" err="1" smtClean="0"/>
              <a:t>Example</a:t>
            </a:r>
            <a:r>
              <a:rPr lang="fr-CH" sz="2400" dirty="0" smtClean="0"/>
              <a:t> 2 : </a:t>
            </a:r>
            <a:r>
              <a:rPr lang="fr-CH" sz="2400" dirty="0" err="1" smtClean="0"/>
              <a:t>When</a:t>
            </a:r>
            <a:r>
              <a:rPr lang="fr-CH" sz="2400" dirty="0" smtClean="0"/>
              <a:t> the </a:t>
            </a:r>
            <a:r>
              <a:rPr lang="fr-CH" sz="2400" dirty="0" err="1" smtClean="0"/>
              <a:t>debt</a:t>
            </a:r>
            <a:r>
              <a:rPr lang="fr-CH" sz="2400" dirty="0" smtClean="0"/>
              <a:t> </a:t>
            </a:r>
            <a:r>
              <a:rPr lang="fr-CH" sz="2400" dirty="0" err="1" smtClean="0"/>
              <a:t>security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fully</a:t>
            </a:r>
            <a:r>
              <a:rPr lang="fr-CH" sz="2400" dirty="0" smtClean="0"/>
              <a:t> </a:t>
            </a:r>
            <a:r>
              <a:rPr lang="fr-CH" sz="2400" dirty="0" err="1" smtClean="0"/>
              <a:t>repaid</a:t>
            </a:r>
            <a:r>
              <a:rPr lang="fr-CH" sz="2400" dirty="0" smtClean="0"/>
              <a:t> </a:t>
            </a:r>
            <a:r>
              <a:rPr lang="fr-CH" sz="2400" dirty="0" err="1" smtClean="0"/>
              <a:t>at</a:t>
            </a:r>
            <a:r>
              <a:rPr lang="fr-CH" sz="2400" dirty="0" smtClean="0"/>
              <a:t> final </a:t>
            </a:r>
            <a:r>
              <a:rPr lang="fr-CH" sz="2400" dirty="0" err="1" smtClean="0"/>
              <a:t>maturity</a:t>
            </a:r>
            <a:r>
              <a:rPr lang="fr-CH" sz="2400" dirty="0" smtClean="0"/>
              <a:t> </a:t>
            </a:r>
            <a:r>
              <a:rPr lang="fr-CH" sz="2400" dirty="0" err="1" smtClean="0"/>
              <a:t>then</a:t>
            </a:r>
            <a:r>
              <a:rPr lang="fr-CH" sz="2400" dirty="0" smtClean="0"/>
              <a:t> Pool factor = 1 </a:t>
            </a:r>
            <a:r>
              <a:rPr lang="fr-CH" sz="2400" smtClean="0"/>
              <a:t>(default value)</a:t>
            </a:r>
            <a:endParaRPr lang="fr-CH" sz="2400" dirty="0" smtClean="0"/>
          </a:p>
          <a:p>
            <a:pPr>
              <a:spcBef>
                <a:spcPts val="1200"/>
              </a:spcBef>
            </a:pPr>
            <a:r>
              <a:rPr lang="fr-CH" sz="2800" dirty="0" err="1" smtClean="0"/>
              <a:t>Debt</a:t>
            </a:r>
            <a:r>
              <a:rPr lang="fr-CH" sz="2800" dirty="0" smtClean="0"/>
              <a:t> </a:t>
            </a:r>
            <a:r>
              <a:rPr lang="fr-CH" sz="2800" dirty="0" err="1" smtClean="0"/>
              <a:t>security</a:t>
            </a:r>
            <a:r>
              <a:rPr lang="fr-CH" sz="2800" dirty="0" smtClean="0"/>
              <a:t> </a:t>
            </a:r>
            <a:r>
              <a:rPr lang="fr-CH" sz="2800" dirty="0" err="1" smtClean="0"/>
              <a:t>issued</a:t>
            </a:r>
            <a:r>
              <a:rPr lang="fr-CH" sz="2800" dirty="0" smtClean="0"/>
              <a:t> </a:t>
            </a:r>
            <a:r>
              <a:rPr lang="fr-CH" sz="2800" dirty="0" err="1" smtClean="0"/>
              <a:t>without</a:t>
            </a:r>
            <a:r>
              <a:rPr lang="fr-CH" sz="2800" dirty="0" smtClean="0"/>
              <a:t> ISIN code - Pool factor</a:t>
            </a:r>
          </a:p>
          <a:p>
            <a:pPr lvl="1"/>
            <a:r>
              <a:rPr lang="fr-CH" sz="2400" dirty="0" smtClean="0"/>
              <a:t>Not to </a:t>
            </a:r>
            <a:r>
              <a:rPr lang="fr-CH" sz="2400" dirty="0" err="1" smtClean="0"/>
              <a:t>include</a:t>
            </a:r>
            <a:r>
              <a:rPr lang="fr-CH" sz="2400" dirty="0" smtClean="0"/>
              <a:t> in the nominal</a:t>
            </a:r>
          </a:p>
          <a:p>
            <a:pPr lvl="1"/>
            <a:r>
              <a:rPr lang="fr-CH" sz="2400" dirty="0" smtClean="0"/>
              <a:t>Important for </a:t>
            </a:r>
            <a:r>
              <a:rPr lang="fr-CH" sz="2400" dirty="0" err="1" smtClean="0"/>
              <a:t>flows</a:t>
            </a:r>
            <a:r>
              <a:rPr lang="fr-CH" sz="2400" dirty="0" smtClean="0"/>
              <a:t> computation </a:t>
            </a:r>
            <a:r>
              <a:rPr lang="fr-CH" sz="2000" dirty="0" smtClean="0"/>
              <a:t>(</a:t>
            </a:r>
            <a:r>
              <a:rPr lang="fr-CH" sz="2000" dirty="0" err="1" smtClean="0"/>
              <a:t>computed</a:t>
            </a:r>
            <a:r>
              <a:rPr lang="fr-CH" sz="2000" dirty="0" smtClean="0"/>
              <a:t> by BCL)</a:t>
            </a:r>
          </a:p>
          <a:p>
            <a:pPr lvl="1"/>
            <a:r>
              <a:rPr lang="fr-LU" sz="2400" dirty="0" err="1" smtClean="0"/>
              <a:t>Previous</a:t>
            </a:r>
            <a:r>
              <a:rPr lang="fr-LU" sz="2400" dirty="0" smtClean="0"/>
              <a:t> </a:t>
            </a:r>
            <a:r>
              <a:rPr lang="fr-LU" sz="2400" dirty="0" err="1" smtClean="0"/>
              <a:t>example</a:t>
            </a:r>
            <a:r>
              <a:rPr lang="fr-LU" sz="2400" dirty="0" smtClean="0"/>
              <a:t> </a:t>
            </a:r>
            <a:r>
              <a:rPr lang="fr-LU" sz="2400" dirty="0" err="1" smtClean="0"/>
              <a:t>with</a:t>
            </a:r>
            <a:r>
              <a:rPr lang="fr-LU" sz="2400" dirty="0" smtClean="0"/>
              <a:t> a pool factor = 0,8</a:t>
            </a:r>
          </a:p>
          <a:p>
            <a:pPr marL="893763" lvl="1" indent="-441325">
              <a:spcBef>
                <a:spcPts val="0"/>
              </a:spcBef>
              <a:buNone/>
            </a:pPr>
            <a:r>
              <a:rPr lang="fr-LU" sz="2400" dirty="0" err="1" smtClean="0"/>
              <a:t>reportedAmount</a:t>
            </a:r>
            <a:r>
              <a:rPr lang="fr-LU" sz="2400" dirty="0" smtClean="0"/>
              <a:t> = 655,118 (1000/1,27*104/100*0,8)</a:t>
            </a:r>
          </a:p>
          <a:p>
            <a:pPr lvl="1"/>
            <a:endParaRPr lang="fr-CH" sz="2400" dirty="0" smtClean="0"/>
          </a:p>
          <a:p>
            <a:pPr>
              <a:spcBef>
                <a:spcPts val="0"/>
              </a:spcBef>
              <a:buNone/>
            </a:pPr>
            <a:endParaRPr lang="fr-LU" sz="2400" dirty="0" smtClean="0"/>
          </a:p>
          <a:p>
            <a:pPr lvl="1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35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Pool factor (2/2)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621376109"/>
              </p:ext>
            </p:extLst>
          </p:nvPr>
        </p:nvGraphicFramePr>
        <p:xfrm>
          <a:off x="899592" y="1844824"/>
          <a:ext cx="8001000" cy="472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08312"/>
                <a:gridCol w="2525688"/>
                <a:gridCol w="2667000"/>
              </a:tblGrid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T-1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T</a:t>
                      </a: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quotationType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Percentage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quoted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nominalAmount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1.000.000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1.000.000</a:t>
                      </a: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nominalCurrency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EUR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EUR</a:t>
                      </a: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price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105%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106%</a:t>
                      </a:r>
                    </a:p>
                  </a:txBody>
                  <a:tcPr anchor="ctr" horzOverflow="overflow"/>
                </a:tc>
              </a:tr>
              <a:tr h="395064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poolFactor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0,8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0,6</a:t>
                      </a: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reportedAmount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cs typeface="Arial" pitchFamily="34" charset="0"/>
                        </a:rPr>
                        <a:t>840.000</a:t>
                      </a:r>
                    </a:p>
                  </a:txBody>
                  <a:tcPr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636.000</a:t>
                      </a:r>
                    </a:p>
                  </a:txBody>
                  <a:tcPr anchor="ctr" horzOverflow="overflow"/>
                </a:tc>
              </a:tr>
              <a:tr h="370840">
                <a:tc gridSpan="3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endParaRPr kumimoji="0" 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Simplified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transaction</a:t>
                      </a: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[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Qty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(T) -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Qty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(T-1)] *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average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price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= 0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 transaction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occured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!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Wrong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!</a:t>
                      </a:r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SzPct val="100000"/>
                        <a:buFont typeface="Monotype Sorts" charset="0"/>
                        <a:buNone/>
                        <a:tabLst/>
                      </a:pP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Computed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transaction</a:t>
                      </a:r>
                    </a:p>
                  </a:txBody>
                  <a:tcPr anchor="ctr" horzOverflow="overflow"/>
                </a:tc>
                <a:tc gridSpan="2">
                  <a:txBody>
                    <a:bodyPr/>
                    <a:lstStyle/>
                    <a:p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[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Qty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*PF(T) –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Qty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*PF(T-1)] *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average</a:t>
                      </a:r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</a:t>
                      </a:r>
                      <a:r>
                        <a:rPr kumimoji="0" lang="fr-FR" sz="2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price</a:t>
                      </a:r>
                      <a:endParaRPr kumimoji="0" lang="fr-FR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  <a:p>
                      <a:r>
                        <a:rPr kumimoji="0" lang="fr-FR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= -211.000 EUR !</a:t>
                      </a:r>
                      <a:endParaRPr lang="en-US" sz="2000" dirty="0"/>
                    </a:p>
                  </a:txBody>
                  <a:tcPr anchor="ctr" horzOverflow="overflow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36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14400" y="1340768"/>
            <a:ext cx="8001000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476250" lvl="0" indent="-476250" algn="l">
              <a:spcBef>
                <a:spcPct val="50000"/>
              </a:spcBef>
              <a:buClr>
                <a:schemeClr val="accent1"/>
              </a:buClr>
              <a:buSzPct val="100000"/>
              <a:defRPr/>
            </a:pP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Example</a:t>
            </a:r>
            <a:r>
              <a:rPr lang="fr-CH" sz="2400" kern="0" dirty="0" smtClean="0">
                <a:solidFill>
                  <a:schemeClr val="tx1"/>
                </a:solidFill>
                <a:latin typeface="+mn-lt"/>
              </a:rPr>
              <a:t>: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Pool factor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reporting</a:t>
            </a: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currency</a:t>
            </a:r>
            <a:r>
              <a:rPr lang="fr-CH" sz="2400" kern="0" dirty="0" smtClean="0">
                <a:solidFill>
                  <a:schemeClr val="tx1"/>
                </a:solidFill>
                <a:latin typeface="+mn-lt"/>
              </a:rPr>
              <a:t>=EUR</a:t>
            </a:r>
            <a:endParaRPr kumimoji="0" lang="fr-CH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4. </a:t>
            </a:r>
            <a:r>
              <a:rPr lang="fr-CH" dirty="0" err="1" smtClean="0"/>
              <a:t>Interdependence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reports</a:t>
            </a:r>
            <a:br>
              <a:rPr lang="fr-CH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37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Interdependence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S2.14 and SBS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25482527"/>
              </p:ext>
            </p:extLst>
          </p:nvPr>
        </p:nvGraphicFramePr>
        <p:xfrm>
          <a:off x="914400" y="1412776"/>
          <a:ext cx="80010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1616"/>
                <a:gridCol w="432048"/>
                <a:gridCol w="3767336"/>
              </a:tblGrid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S2.14 report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SBS report </a:t>
                      </a:r>
                      <a:r>
                        <a:rPr lang="fr-CH" baseline="0" dirty="0" smtClean="0"/>
                        <a:t>(</a:t>
                      </a:r>
                      <a:r>
                        <a:rPr lang="fr-CH" i="1" baseline="0" dirty="0" err="1" smtClean="0"/>
                        <a:t>totalReportedAmount</a:t>
                      </a:r>
                      <a:r>
                        <a:rPr lang="fr-CH" baseline="0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1-003000 XX XXX 90000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I999-999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1-003000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XX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XXX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90000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1-005000 XX XXX 90000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I999-999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1-005000 XX XXX 90000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2-002050 XX XXX 90000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I999-999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2-002050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XX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XXX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90000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2-003000 XX XXX 90000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I999-999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2-003000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XX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XXX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90000</a:t>
                      </a:r>
                      <a:endParaRPr lang="en-US" dirty="0" smtClean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CH" dirty="0" smtClean="0"/>
                        <a:t>2-005000 XX XXX 90000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I999-999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2-005000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XX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XXX</a:t>
                      </a:r>
                      <a:r>
                        <a:rPr lang="fr-CH" baseline="0" dirty="0" smtClean="0"/>
                        <a:t> </a:t>
                      </a:r>
                      <a:r>
                        <a:rPr lang="fr-CH" dirty="0" smtClean="0"/>
                        <a:t>90000</a:t>
                      </a:r>
                      <a:endParaRPr lang="en-US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38</a:t>
            </a:fld>
            <a:endParaRPr lang="fr-FR"/>
          </a:p>
        </p:txBody>
      </p:sp>
      <p:sp>
        <p:nvSpPr>
          <p:cNvPr id="7" name="Content Placeholder 2"/>
          <p:cNvSpPr txBox="1">
            <a:spLocks/>
          </p:cNvSpPr>
          <p:nvPr/>
        </p:nvSpPr>
        <p:spPr bwMode="auto">
          <a:xfrm>
            <a:off x="914400" y="4184104"/>
            <a:ext cx="8001000" cy="1549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marL="476250" marR="0" lvl="0" indent="-47625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chemeClr val="accent1"/>
              </a:buClr>
              <a:buSzPct val="100000"/>
              <a:buFont typeface="Arial" pitchFamily="34" charset="0"/>
              <a:buChar char="■"/>
              <a:tabLst/>
              <a:defRPr/>
            </a:pPr>
            <a:r>
              <a:rPr kumimoji="0" lang="fr-CH" sz="2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Compliance</a:t>
            </a:r>
            <a:r>
              <a:rPr kumimoji="0" lang="fr-CH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</a:t>
            </a:r>
            <a:r>
              <a:rPr kumimoji="0" lang="fr-CH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these</a:t>
            </a:r>
            <a:r>
              <a:rPr kumimoji="0" lang="fr-CH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equalities</a:t>
            </a:r>
            <a:r>
              <a:rPr kumimoji="0" lang="fr-CH" sz="28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fr-CH" sz="28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required</a:t>
            </a:r>
            <a:endParaRPr kumimoji="0" lang="fr-CH" sz="2800" b="0" i="0" u="none" strike="noStrike" kern="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33450" lvl="1" indent="-476250" algn="l">
              <a:spcBef>
                <a:spcPct val="50000"/>
              </a:spcBef>
              <a:buClr>
                <a:schemeClr val="accent1"/>
              </a:buClr>
              <a:buSzPct val="100000"/>
              <a:buFont typeface="Arial" pitchFamily="34" charset="0"/>
              <a:buChar char="■"/>
              <a:defRPr/>
            </a:pPr>
            <a:r>
              <a:rPr kumimoji="0" lang="fr-CH" sz="24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Breakdowns in </a:t>
            </a:r>
            <a:r>
              <a:rPr kumimoji="0" lang="fr-CH" sz="24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security</a:t>
            </a:r>
            <a:r>
              <a:rPr kumimoji="0" lang="fr-CH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stocks as per SBS report </a:t>
            </a:r>
            <a:r>
              <a:rPr kumimoji="0" lang="fr-CH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integrated</a:t>
            </a:r>
            <a:r>
              <a:rPr kumimoji="0" lang="fr-CH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 S2.14 report </a:t>
            </a:r>
            <a:r>
              <a:rPr kumimoji="0" lang="fr-CH" sz="24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performed</a:t>
            </a:r>
            <a:r>
              <a:rPr kumimoji="0" lang="fr-CH" sz="24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by BCL</a:t>
            </a:r>
            <a:endParaRPr kumimoji="0" lang="fr-CH" sz="24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Interdependence</a:t>
            </a:r>
            <a:r>
              <a:rPr lang="fr-CH" dirty="0" smtClean="0"/>
              <a:t> </a:t>
            </a:r>
            <a:r>
              <a:rPr lang="fr-CH" dirty="0" err="1" smtClean="0"/>
              <a:t>between</a:t>
            </a:r>
            <a:r>
              <a:rPr lang="fr-CH" dirty="0" smtClean="0"/>
              <a:t> S2.14, S2.15</a:t>
            </a:r>
            <a:br>
              <a:rPr lang="fr-CH" dirty="0" smtClean="0"/>
            </a:br>
            <a:r>
              <a:rPr lang="fr-CH" dirty="0" smtClean="0"/>
              <a:t>and SBS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39</a:t>
            </a:fld>
            <a:endParaRPr lang="fr-FR"/>
          </a:p>
        </p:txBody>
      </p:sp>
      <p:graphicFrame>
        <p:nvGraphicFramePr>
          <p:cNvPr id="7" name="Content Placeholder 5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512138409"/>
              </p:ext>
            </p:extLst>
          </p:nvPr>
        </p:nvGraphicFramePr>
        <p:xfrm>
          <a:off x="909424" y="1412776"/>
          <a:ext cx="80010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62576"/>
                <a:gridCol w="360040"/>
                <a:gridCol w="3978384"/>
              </a:tblGrid>
              <a:tr h="344038">
                <a:tc>
                  <a:txBody>
                    <a:bodyPr/>
                    <a:lstStyle/>
                    <a:p>
                      <a:r>
                        <a:rPr lang="fr-CH" dirty="0" smtClean="0"/>
                        <a:t>S2.14 report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dirty="0" smtClean="0"/>
                        <a:t>S2.15 report</a:t>
                      </a:r>
                      <a:endParaRPr lang="en-US" dirty="0"/>
                    </a:p>
                  </a:txBody>
                  <a:tcPr/>
                </a:tc>
              </a:tr>
              <a:tr h="860096">
                <a:tc>
                  <a:txBody>
                    <a:bodyPr/>
                    <a:lstStyle/>
                    <a:p>
                      <a:r>
                        <a:rPr lang="fr-CH" dirty="0" smtClean="0"/>
                        <a:t>S2.14 </a:t>
                      </a:r>
                      <a:r>
                        <a:rPr lang="fr-CH" i="1" dirty="0" err="1" smtClean="0"/>
                        <a:t>Period</a:t>
                      </a:r>
                      <a:r>
                        <a:rPr lang="fr-CH" dirty="0" smtClean="0"/>
                        <a:t> – S2.14 </a:t>
                      </a:r>
                      <a:r>
                        <a:rPr lang="fr-CH" i="1" dirty="0" err="1" smtClean="0"/>
                        <a:t>Previous</a:t>
                      </a:r>
                      <a:r>
                        <a:rPr lang="fr-CH" i="1" dirty="0" smtClean="0"/>
                        <a:t> </a:t>
                      </a:r>
                      <a:r>
                        <a:rPr lang="fr-CH" i="1" dirty="0" err="1" smtClean="0"/>
                        <a:t>period</a:t>
                      </a:r>
                      <a:r>
                        <a:rPr lang="fr-CH" i="1" dirty="0" smtClean="0"/>
                        <a:t> </a:t>
                      </a:r>
                      <a:r>
                        <a:rPr lang="fr-CH" dirty="0" smtClean="0"/>
                        <a:t>– </a:t>
                      </a:r>
                      <a:r>
                        <a:rPr lang="fr-CH" dirty="0" smtClean="0">
                          <a:solidFill>
                            <a:srgbClr val="FF0000"/>
                          </a:solidFill>
                        </a:rPr>
                        <a:t>exchange</a:t>
                      </a:r>
                      <a:r>
                        <a:rPr lang="fr-CH" baseline="0" dirty="0" smtClean="0">
                          <a:solidFill>
                            <a:srgbClr val="FF0000"/>
                          </a:solidFill>
                        </a:rPr>
                        <a:t> rate </a:t>
                      </a:r>
                      <a:r>
                        <a:rPr lang="fr-CH" baseline="0" dirty="0" err="1" smtClean="0">
                          <a:solidFill>
                            <a:srgbClr val="FF0000"/>
                          </a:solidFill>
                        </a:rPr>
                        <a:t>effect</a:t>
                      </a:r>
                      <a:r>
                        <a:rPr lang="fr-CH" baseline="0" dirty="0" smtClean="0">
                          <a:solidFill>
                            <a:srgbClr val="FF0000"/>
                          </a:solidFill>
                        </a:rPr>
                        <a:t>/</a:t>
                      </a:r>
                      <a:r>
                        <a:rPr lang="fr-CH" baseline="0" dirty="0" err="1" smtClean="0">
                          <a:solidFill>
                            <a:srgbClr val="FF0000"/>
                          </a:solidFill>
                        </a:rPr>
                        <a:t>market</a:t>
                      </a:r>
                      <a:r>
                        <a:rPr lang="fr-CH" baseline="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fr-CH" baseline="0" dirty="0" err="1" smtClean="0">
                          <a:solidFill>
                            <a:srgbClr val="FF0000"/>
                          </a:solidFill>
                        </a:rPr>
                        <a:t>effect</a:t>
                      </a:r>
                      <a:endParaRPr lang="en-US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=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CH" dirty="0" smtClean="0"/>
                        <a:t>S2.15 </a:t>
                      </a:r>
                      <a:r>
                        <a:rPr lang="fr-CH" i="1" dirty="0" err="1" smtClean="0"/>
                        <a:t>Period</a:t>
                      </a:r>
                      <a:endParaRPr lang="fr-CH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i="1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CH" i="1" dirty="0" smtClean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914400" y="2636912"/>
            <a:ext cx="8001000" cy="4861520"/>
          </a:xfrm>
        </p:spPr>
        <p:txBody>
          <a:bodyPr/>
          <a:lstStyle/>
          <a:p>
            <a:pPr lvl="0"/>
            <a:endParaRPr lang="fr-CH" sz="1200" dirty="0" smtClean="0"/>
          </a:p>
          <a:p>
            <a:pPr lvl="0"/>
            <a:r>
              <a:rPr lang="fr-CH" sz="2800" dirty="0" err="1" smtClean="0"/>
              <a:t>Flows</a:t>
            </a:r>
            <a:r>
              <a:rPr lang="fr-CH" sz="2800" dirty="0" smtClean="0"/>
              <a:t> in items </a:t>
            </a:r>
            <a:r>
              <a:rPr lang="fr-CH" sz="2800" dirty="0" err="1" smtClean="0"/>
              <a:t>other</a:t>
            </a:r>
            <a:r>
              <a:rPr lang="fr-CH" sz="2800" dirty="0" smtClean="0"/>
              <a:t> </a:t>
            </a:r>
            <a:r>
              <a:rPr lang="fr-CH" sz="2800" dirty="0" err="1" smtClean="0"/>
              <a:t>than</a:t>
            </a:r>
            <a:r>
              <a:rPr lang="fr-CH" sz="2800" dirty="0" smtClean="0"/>
              <a:t> 1-006000 / 1-007000 / 2-01100 / 1-0110xx </a:t>
            </a:r>
            <a:r>
              <a:rPr lang="fr-CH" sz="2800" dirty="0" err="1" smtClean="0"/>
              <a:t>computed</a:t>
            </a:r>
            <a:r>
              <a:rPr lang="fr-CH" sz="2800" dirty="0" smtClean="0"/>
              <a:t> by BCL </a:t>
            </a:r>
            <a:r>
              <a:rPr lang="fr-CH" sz="2800" dirty="0" err="1" smtClean="0"/>
              <a:t>based</a:t>
            </a:r>
            <a:r>
              <a:rPr lang="fr-CH" sz="2800" dirty="0" smtClean="0"/>
              <a:t> on:</a:t>
            </a:r>
          </a:p>
          <a:p>
            <a:pPr marL="933450" lvl="1" indent="-476250">
              <a:spcBef>
                <a:spcPct val="50000"/>
              </a:spcBef>
            </a:pPr>
            <a:r>
              <a:rPr lang="fr-CH" sz="2400" dirty="0" smtClean="0"/>
              <a:t>SBS for </a:t>
            </a:r>
            <a:r>
              <a:rPr lang="fr-CH" sz="2400" dirty="0" err="1" smtClean="0"/>
              <a:t>securities</a:t>
            </a:r>
            <a:r>
              <a:rPr lang="fr-CH" sz="2400" dirty="0" smtClean="0"/>
              <a:t> (</a:t>
            </a:r>
            <a:r>
              <a:rPr lang="fr-CH" sz="2400" dirty="0" err="1" smtClean="0"/>
              <a:t>quantity</a:t>
            </a:r>
            <a:r>
              <a:rPr lang="fr-CH" sz="2400" dirty="0" smtClean="0"/>
              <a:t> </a:t>
            </a:r>
            <a:r>
              <a:rPr lang="fr-CH" sz="2400" dirty="0" err="1" smtClean="0"/>
              <a:t>held</a:t>
            </a:r>
            <a:r>
              <a:rPr lang="fr-CH" sz="2400" dirty="0" smtClean="0"/>
              <a:t>, exchange rate </a:t>
            </a:r>
            <a:r>
              <a:rPr lang="fr-CH" sz="2400" dirty="0" err="1" smtClean="0"/>
              <a:t>effect</a:t>
            </a:r>
            <a:r>
              <a:rPr lang="fr-CH" sz="2400" dirty="0" smtClean="0"/>
              <a:t>, </a:t>
            </a:r>
            <a:r>
              <a:rPr lang="fr-CH" sz="2400" dirty="0" err="1" smtClean="0"/>
              <a:t>market</a:t>
            </a:r>
            <a:r>
              <a:rPr lang="fr-CH" sz="2400" dirty="0" smtClean="0"/>
              <a:t> </a:t>
            </a:r>
            <a:r>
              <a:rPr lang="fr-CH" sz="2400" dirty="0" err="1" smtClean="0"/>
              <a:t>effect</a:t>
            </a:r>
            <a:r>
              <a:rPr lang="fr-CH" sz="2400" dirty="0" smtClean="0"/>
              <a:t>)</a:t>
            </a:r>
          </a:p>
          <a:p>
            <a:pPr marL="933450" lvl="1" indent="-476250">
              <a:spcBef>
                <a:spcPct val="50000"/>
              </a:spcBef>
            </a:pPr>
            <a:r>
              <a:rPr lang="fr-CH" sz="2400" dirty="0" smtClean="0"/>
              <a:t>S2.14 </a:t>
            </a:r>
            <a:r>
              <a:rPr lang="fr-CH" sz="2400" dirty="0"/>
              <a:t>(exchange rate </a:t>
            </a:r>
            <a:r>
              <a:rPr lang="fr-CH" sz="2400" dirty="0" err="1"/>
              <a:t>effect</a:t>
            </a:r>
            <a:r>
              <a:rPr lang="fr-CH" sz="2400" dirty="0"/>
              <a:t>) </a:t>
            </a:r>
            <a:r>
              <a:rPr lang="fr-CH" sz="2400" dirty="0" smtClean="0"/>
              <a:t>+ S2.15 (</a:t>
            </a:r>
            <a:r>
              <a:rPr lang="fr-CH" sz="2400" dirty="0" err="1" smtClean="0"/>
              <a:t>write-downs</a:t>
            </a:r>
            <a:r>
              <a:rPr lang="fr-CH" sz="2400" dirty="0" smtClean="0"/>
              <a:t>/</a:t>
            </a:r>
            <a:r>
              <a:rPr lang="fr-CH" sz="2400" dirty="0" err="1" smtClean="0"/>
              <a:t>write-offs</a:t>
            </a:r>
            <a:r>
              <a:rPr lang="fr-CH" sz="2400" dirty="0" smtClean="0"/>
              <a:t> on </a:t>
            </a:r>
            <a:r>
              <a:rPr lang="fr-CH" sz="2400" dirty="0" err="1" smtClean="0"/>
              <a:t>securitised</a:t>
            </a:r>
            <a:r>
              <a:rPr lang="fr-CH" sz="2400" dirty="0" smtClean="0"/>
              <a:t> </a:t>
            </a:r>
            <a:r>
              <a:rPr lang="fr-CH" sz="2400" dirty="0" err="1" smtClean="0"/>
              <a:t>loans</a:t>
            </a:r>
            <a:r>
              <a:rPr lang="fr-CH" sz="2400" dirty="0" smtClean="0"/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LU" dirty="0" err="1" smtClean="0"/>
              <a:t>Timeline</a:t>
            </a:r>
            <a:r>
              <a:rPr lang="fr-LU" dirty="0" smtClean="0"/>
              <a:t> (1/3)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25111470"/>
              </p:ext>
            </p:extLst>
          </p:nvPr>
        </p:nvGraphicFramePr>
        <p:xfrm>
          <a:off x="914400" y="1447800"/>
          <a:ext cx="8001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BB265-29EF-48F7-9205-5824A5776899}" type="slidenum">
              <a:rPr lang="fr-FR"/>
              <a:pPr/>
              <a:t>4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5. Report transmission</a:t>
            </a:r>
            <a:br>
              <a:rPr lang="fr-CH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40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Mean</a:t>
            </a:r>
            <a:r>
              <a:rPr lang="fr-CH" dirty="0" smtClean="0"/>
              <a:t> of transmission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800" dirty="0" err="1" smtClean="0"/>
              <a:t>Electronic</a:t>
            </a:r>
            <a:r>
              <a:rPr lang="fr-CH" sz="2800" dirty="0" smtClean="0"/>
              <a:t> </a:t>
            </a:r>
            <a:r>
              <a:rPr lang="fr-CH" sz="2800" dirty="0" err="1" smtClean="0"/>
              <a:t>means</a:t>
            </a:r>
            <a:endParaRPr lang="fr-CH" sz="2800" dirty="0" smtClean="0"/>
          </a:p>
          <a:p>
            <a:pPr lvl="1"/>
            <a:r>
              <a:rPr lang="fr-CH" sz="2400" dirty="0" smtClean="0"/>
              <a:t>SOFIE (provider: </a:t>
            </a:r>
            <a:r>
              <a:rPr lang="fr-CH" sz="2400" dirty="0" err="1" smtClean="0"/>
              <a:t>Cetrel</a:t>
            </a:r>
            <a:r>
              <a:rPr lang="fr-CH" sz="2400" dirty="0" smtClean="0"/>
              <a:t>)</a:t>
            </a:r>
          </a:p>
          <a:p>
            <a:pPr lvl="1"/>
            <a:r>
              <a:rPr lang="fr-CH" sz="2400" dirty="0" smtClean="0"/>
              <a:t>E-FILE (provider: Bourse de Luxembourg / </a:t>
            </a:r>
            <a:r>
              <a:rPr lang="fr-CH" sz="2400" dirty="0" err="1" smtClean="0"/>
              <a:t>Fundsquare</a:t>
            </a:r>
            <a:r>
              <a:rPr lang="fr-CH" sz="2400" dirty="0" smtClean="0"/>
              <a:t>)</a:t>
            </a:r>
          </a:p>
          <a:p>
            <a:r>
              <a:rPr lang="fr-CH" sz="2800" u="sng" dirty="0" err="1" smtClean="0">
                <a:solidFill>
                  <a:srgbClr val="FF0000"/>
                </a:solidFill>
              </a:rPr>
              <a:t>Temporary</a:t>
            </a:r>
            <a:r>
              <a:rPr lang="fr-CH" sz="2800" dirty="0"/>
              <a:t> </a:t>
            </a:r>
            <a:r>
              <a:rPr lang="fr-CH" sz="2800" dirty="0" smtClean="0"/>
              <a:t>exception </a:t>
            </a:r>
            <a:endParaRPr lang="fr-CH" sz="2800" u="sng" dirty="0" smtClean="0">
              <a:solidFill>
                <a:srgbClr val="FF0000"/>
              </a:solidFill>
            </a:endParaRPr>
          </a:p>
          <a:p>
            <a:pPr lvl="1"/>
            <a:r>
              <a:rPr lang="fr-CH" sz="2400" dirty="0" smtClean="0"/>
              <a:t>email</a:t>
            </a:r>
          </a:p>
          <a:p>
            <a:r>
              <a:rPr lang="fr-CH" sz="2800" dirty="0" smtClean="0"/>
              <a:t>Applicable </a:t>
            </a:r>
            <a:r>
              <a:rPr lang="fr-CH" sz="2800" dirty="0" err="1" smtClean="0"/>
              <a:t>layout</a:t>
            </a:r>
            <a:endParaRPr lang="fr-CH" sz="2800" dirty="0" smtClean="0"/>
          </a:p>
          <a:p>
            <a:pPr lvl="1"/>
            <a:r>
              <a:rPr lang="fr-CH" sz="2400" dirty="0" err="1" smtClean="0"/>
              <a:t>Layout</a:t>
            </a:r>
            <a:r>
              <a:rPr lang="fr-CH" sz="2400" dirty="0" smtClean="0"/>
              <a:t> 0: </a:t>
            </a:r>
            <a:r>
              <a:rPr lang="fr-CH" sz="2400" dirty="0" err="1" smtClean="0"/>
              <a:t>until</a:t>
            </a:r>
            <a:r>
              <a:rPr lang="fr-CH" sz="2400" dirty="0" smtClean="0"/>
              <a:t> Nov-2014</a:t>
            </a:r>
          </a:p>
          <a:p>
            <a:pPr lvl="1"/>
            <a:r>
              <a:rPr lang="fr-CH" sz="2400" dirty="0" err="1" smtClean="0"/>
              <a:t>Layout</a:t>
            </a:r>
            <a:r>
              <a:rPr lang="fr-CH" sz="2400" dirty="0" smtClean="0"/>
              <a:t> 1: </a:t>
            </a:r>
            <a:r>
              <a:rPr lang="fr-CH" sz="2400" dirty="0" err="1" smtClean="0"/>
              <a:t>from</a:t>
            </a:r>
            <a:r>
              <a:rPr lang="fr-CH" sz="2400" dirty="0" smtClean="0"/>
              <a:t> Dec-2014</a:t>
            </a:r>
          </a:p>
          <a:p>
            <a:pPr lvl="1"/>
            <a:r>
              <a:rPr lang="fr-CH" sz="2400" dirty="0" err="1" smtClean="0"/>
              <a:t>Example</a:t>
            </a:r>
            <a:r>
              <a:rPr lang="fr-CH" sz="2400" dirty="0" smtClean="0"/>
              <a:t>: </a:t>
            </a:r>
            <a:r>
              <a:rPr lang="fr-CH" sz="2400" dirty="0" err="1" smtClean="0"/>
              <a:t>revised</a:t>
            </a:r>
            <a:r>
              <a:rPr lang="fr-CH" sz="2400" dirty="0" smtClean="0"/>
              <a:t> data sent in Feb-2015 in relation to Mar-2013 </a:t>
            </a:r>
            <a:r>
              <a:rPr lang="fr-CH" sz="2400" dirty="0" smtClean="0">
                <a:sym typeface="Symbol"/>
              </a:rPr>
              <a:t> </a:t>
            </a:r>
            <a:r>
              <a:rPr lang="fr-CH" sz="2400" dirty="0" err="1" smtClean="0">
                <a:sym typeface="Symbol"/>
              </a:rPr>
              <a:t>Layout</a:t>
            </a:r>
            <a:r>
              <a:rPr lang="fr-CH" sz="2400" dirty="0" smtClean="0">
                <a:sym typeface="Symbol"/>
              </a:rPr>
              <a:t> 0</a:t>
            </a:r>
            <a:endParaRPr lang="fr-CH" sz="2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5358D-61A4-45E9-B781-1E1ACFA0FBE4}" type="slidenum">
              <a:rPr lang="fr-FR" smtClean="0"/>
              <a:pPr/>
              <a:t>41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42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 (1/2)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pPr lvl="0"/>
            <a:r>
              <a:rPr lang="fr-CH" sz="2800" dirty="0" smtClean="0"/>
              <a:t>Reports upgrade</a:t>
            </a:r>
          </a:p>
          <a:p>
            <a:pPr lvl="1"/>
            <a:r>
              <a:rPr lang="fr-CH" sz="2400" dirty="0" smtClean="0"/>
              <a:t>More </a:t>
            </a:r>
            <a:r>
              <a:rPr lang="fr-CH" sz="2400" dirty="0" err="1" smtClean="0"/>
              <a:t>details</a:t>
            </a:r>
            <a:r>
              <a:rPr lang="fr-CH" sz="2400" dirty="0" smtClean="0"/>
              <a:t> on </a:t>
            </a:r>
            <a:r>
              <a:rPr lang="fr-CH" sz="2400" dirty="0" err="1" smtClean="0"/>
              <a:t>originator</a:t>
            </a:r>
            <a:r>
              <a:rPr lang="fr-CH" sz="2400" dirty="0" smtClean="0"/>
              <a:t> and direct </a:t>
            </a:r>
            <a:r>
              <a:rPr lang="fr-CH" sz="2400" dirty="0" err="1" smtClean="0"/>
              <a:t>borrower</a:t>
            </a:r>
            <a:r>
              <a:rPr lang="fr-CH" sz="2400" dirty="0" smtClean="0"/>
              <a:t> on </a:t>
            </a:r>
            <a:r>
              <a:rPr lang="fr-CH" sz="2400" dirty="0" err="1" smtClean="0"/>
              <a:t>securitised</a:t>
            </a:r>
            <a:r>
              <a:rPr lang="fr-CH" sz="2400" dirty="0" smtClean="0"/>
              <a:t> </a:t>
            </a:r>
            <a:r>
              <a:rPr lang="fr-CH" sz="2400" dirty="0" err="1" smtClean="0"/>
              <a:t>loans</a:t>
            </a:r>
            <a:endParaRPr lang="fr-CH" sz="2400" dirty="0" smtClean="0"/>
          </a:p>
          <a:p>
            <a:pPr lvl="1"/>
            <a:r>
              <a:rPr lang="fr-CH" sz="2400" dirty="0" err="1" smtClean="0"/>
              <a:t>Less</a:t>
            </a:r>
            <a:r>
              <a:rPr lang="fr-CH" sz="2400" dirty="0" smtClean="0"/>
              <a:t> information on items </a:t>
            </a:r>
            <a:r>
              <a:rPr lang="fr-CH" sz="2400" dirty="0" err="1" smtClean="0"/>
              <a:t>detailed</a:t>
            </a:r>
            <a:r>
              <a:rPr lang="fr-CH" sz="2400" dirty="0" smtClean="0"/>
              <a:t> in SBS</a:t>
            </a:r>
          </a:p>
          <a:p>
            <a:pPr lvl="1"/>
            <a:r>
              <a:rPr lang="fr-CH" sz="2400" dirty="0" err="1" smtClean="0"/>
              <a:t>Less</a:t>
            </a:r>
            <a:r>
              <a:rPr lang="fr-CH" sz="2400" dirty="0" smtClean="0"/>
              <a:t> information on transactions to </a:t>
            </a:r>
            <a:r>
              <a:rPr lang="fr-CH" sz="2400" dirty="0" err="1" smtClean="0"/>
              <a:t>provide</a:t>
            </a:r>
            <a:endParaRPr lang="fr-CH" sz="2400" dirty="0" smtClean="0"/>
          </a:p>
          <a:p>
            <a:r>
              <a:rPr lang="fr-CH" sz="2800" dirty="0" smtClean="0"/>
              <a:t>Check </a:t>
            </a:r>
            <a:r>
              <a:rPr lang="fr-CH" sz="2800" dirty="0" err="1" smtClean="0"/>
              <a:t>accounting</a:t>
            </a:r>
            <a:r>
              <a:rPr lang="fr-CH" sz="2800" dirty="0" smtClean="0"/>
              <a:t> </a:t>
            </a:r>
            <a:r>
              <a:rPr lang="fr-CH" sz="2800" dirty="0" err="1" smtClean="0"/>
              <a:t>principles</a:t>
            </a:r>
            <a:r>
              <a:rPr lang="fr-CH" sz="2800" dirty="0" smtClean="0"/>
              <a:t> and </a:t>
            </a:r>
            <a:r>
              <a:rPr lang="fr-CH" sz="2800" dirty="0" err="1" smtClean="0"/>
              <a:t>reporting</a:t>
            </a:r>
            <a:r>
              <a:rPr lang="fr-CH" sz="2800" dirty="0" smtClean="0"/>
              <a:t> </a:t>
            </a:r>
            <a:r>
              <a:rPr lang="fr-CH" sz="2800" dirty="0" err="1" smtClean="0"/>
              <a:t>process</a:t>
            </a:r>
            <a:endParaRPr lang="fr-CH" sz="2800" dirty="0" smtClean="0"/>
          </a:p>
          <a:p>
            <a:pPr lvl="1"/>
            <a:r>
              <a:rPr lang="fr-CH" sz="2400" dirty="0" err="1" smtClean="0"/>
              <a:t>Debt</a:t>
            </a:r>
            <a:r>
              <a:rPr lang="fr-CH" sz="2400" dirty="0" smtClean="0"/>
              <a:t> </a:t>
            </a:r>
            <a:r>
              <a:rPr lang="fr-CH" sz="2400" dirty="0" err="1" smtClean="0"/>
              <a:t>securities</a:t>
            </a:r>
            <a:r>
              <a:rPr lang="fr-CH" sz="2400" dirty="0" smtClean="0"/>
              <a:t> </a:t>
            </a:r>
            <a:r>
              <a:rPr lang="fr-CH" sz="2400" dirty="0" err="1" smtClean="0"/>
              <a:t>reported</a:t>
            </a:r>
            <a:r>
              <a:rPr lang="fr-CH" sz="2400" dirty="0" smtClean="0"/>
              <a:t> at </a:t>
            </a:r>
            <a:r>
              <a:rPr lang="fr-CH" sz="2400" dirty="0" err="1" smtClean="0"/>
              <a:t>dirty</a:t>
            </a:r>
            <a:r>
              <a:rPr lang="fr-CH" sz="2400" dirty="0" smtClean="0"/>
              <a:t> </a:t>
            </a:r>
            <a:r>
              <a:rPr lang="fr-CH" sz="2400" dirty="0" err="1" smtClean="0"/>
              <a:t>price</a:t>
            </a:r>
            <a:endParaRPr lang="fr-CH" sz="2400" dirty="0" smtClean="0"/>
          </a:p>
          <a:p>
            <a:pPr lvl="1"/>
            <a:r>
              <a:rPr lang="fr-CH" sz="2400" dirty="0" err="1" smtClean="0"/>
              <a:t>Securitised</a:t>
            </a:r>
            <a:r>
              <a:rPr lang="fr-CH" sz="2400" dirty="0" smtClean="0"/>
              <a:t> </a:t>
            </a:r>
            <a:r>
              <a:rPr lang="fr-CH" sz="2400" dirty="0" err="1" smtClean="0"/>
              <a:t>loans</a:t>
            </a:r>
            <a:r>
              <a:rPr lang="fr-CH" sz="2400" dirty="0" smtClean="0"/>
              <a:t> at nominal</a:t>
            </a:r>
          </a:p>
          <a:p>
            <a:pPr lvl="1"/>
            <a:r>
              <a:rPr lang="fr-CH" sz="2400" dirty="0" smtClean="0"/>
              <a:t>Quotation type</a:t>
            </a:r>
          </a:p>
          <a:p>
            <a:pPr lvl="1"/>
            <a:r>
              <a:rPr lang="fr-CH" sz="2400" dirty="0" smtClean="0"/>
              <a:t>Pool factor </a:t>
            </a:r>
            <a:r>
              <a:rPr lang="fr-CH" sz="2000" dirty="0" smtClean="0"/>
              <a:t>of </a:t>
            </a:r>
            <a:r>
              <a:rPr lang="fr-CH" sz="2000" dirty="0" err="1" smtClean="0"/>
              <a:t>debt</a:t>
            </a:r>
            <a:r>
              <a:rPr lang="fr-CH" sz="2000" dirty="0" smtClean="0"/>
              <a:t> </a:t>
            </a:r>
            <a:r>
              <a:rPr lang="fr-CH" sz="2000" dirty="0" err="1" smtClean="0"/>
              <a:t>securities</a:t>
            </a:r>
            <a:r>
              <a:rPr lang="fr-CH" sz="2000" dirty="0" smtClean="0"/>
              <a:t> </a:t>
            </a:r>
            <a:r>
              <a:rPr lang="fr-CH" sz="2000" dirty="0" err="1" smtClean="0"/>
              <a:t>issued</a:t>
            </a:r>
            <a:r>
              <a:rPr lang="fr-CH" sz="2000" dirty="0" smtClean="0"/>
              <a:t> </a:t>
            </a:r>
            <a:r>
              <a:rPr lang="fr-CH" sz="2000" dirty="0" err="1" smtClean="0"/>
              <a:t>without</a:t>
            </a:r>
            <a:r>
              <a:rPr lang="fr-CH" sz="2000" dirty="0" smtClean="0"/>
              <a:t> ISIN code</a:t>
            </a:r>
            <a:endParaRPr lang="fr-CH" sz="2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5358D-61A4-45E9-B781-1E1ACFA0FBE4}" type="slidenum">
              <a:rPr lang="fr-FR" smtClean="0"/>
              <a:pPr/>
              <a:t>43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 (2/2)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pPr lvl="0"/>
            <a:r>
              <a:rPr lang="fr-CH" sz="2800" dirty="0" err="1" smtClean="0"/>
              <a:t>Flows</a:t>
            </a:r>
            <a:r>
              <a:rPr lang="fr-CH" sz="2800" dirty="0" smtClean="0"/>
              <a:t> computation</a:t>
            </a:r>
          </a:p>
          <a:p>
            <a:pPr lvl="1"/>
            <a:r>
              <a:rPr lang="fr-CH" sz="2400" dirty="0"/>
              <a:t>b</a:t>
            </a:r>
            <a:r>
              <a:rPr lang="fr-CH" sz="2400" dirty="0" smtClean="0"/>
              <a:t>y </a:t>
            </a:r>
            <a:r>
              <a:rPr lang="fr-CH" sz="2400" dirty="0" err="1" smtClean="0"/>
              <a:t>declarants</a:t>
            </a:r>
            <a:r>
              <a:rPr lang="fr-CH" sz="2400" dirty="0" smtClean="0"/>
              <a:t>:</a:t>
            </a:r>
          </a:p>
          <a:p>
            <a:pPr lvl="0">
              <a:buNone/>
            </a:pPr>
            <a:r>
              <a:rPr lang="fr-CH" sz="2400" dirty="0" smtClean="0"/>
              <a:t>	</a:t>
            </a:r>
          </a:p>
          <a:p>
            <a:pPr lvl="0">
              <a:buNone/>
            </a:pPr>
            <a:endParaRPr lang="fr-CH" sz="2400" dirty="0" smtClean="0"/>
          </a:p>
          <a:p>
            <a:pPr lvl="1"/>
            <a:r>
              <a:rPr lang="fr-CH" sz="2400" dirty="0"/>
              <a:t>b</a:t>
            </a:r>
            <a:r>
              <a:rPr lang="fr-CH" sz="2400" dirty="0" smtClean="0"/>
              <a:t>y BCL: </a:t>
            </a:r>
            <a:r>
              <a:rPr lang="fr-CH" sz="2400" dirty="0" err="1" smtClean="0"/>
              <a:t>Need</a:t>
            </a:r>
            <a:r>
              <a:rPr lang="fr-CH" sz="2400" dirty="0" smtClean="0"/>
              <a:t> of </a:t>
            </a:r>
            <a:r>
              <a:rPr lang="fr-CH" sz="2400" dirty="0" err="1" smtClean="0"/>
              <a:t>accurate</a:t>
            </a:r>
            <a:r>
              <a:rPr lang="fr-CH" sz="2400" dirty="0" smtClean="0"/>
              <a:t> S2.14, S2.15, SBS reports</a:t>
            </a:r>
          </a:p>
          <a:p>
            <a:r>
              <a:rPr lang="fr-CH" sz="2800" dirty="0" err="1" smtClean="0">
                <a:solidFill>
                  <a:srgbClr val="FF0000"/>
                </a:solidFill>
              </a:rPr>
              <a:t>Need</a:t>
            </a:r>
            <a:r>
              <a:rPr lang="fr-CH" sz="2800" dirty="0" smtClean="0">
                <a:solidFill>
                  <a:srgbClr val="FF0000"/>
                </a:solidFill>
              </a:rPr>
              <a:t> for compliance </a:t>
            </a:r>
            <a:r>
              <a:rPr lang="fr-CH" sz="2800" dirty="0" err="1" smtClean="0">
                <a:solidFill>
                  <a:srgbClr val="FF0000"/>
                </a:solidFill>
              </a:rPr>
              <a:t>with</a:t>
            </a:r>
            <a:r>
              <a:rPr lang="fr-CH" sz="2800" dirty="0" smtClean="0">
                <a:solidFill>
                  <a:srgbClr val="FF0000"/>
                </a:solidFill>
              </a:rPr>
              <a:t> deadlines for the 3 reports</a:t>
            </a:r>
          </a:p>
          <a:p>
            <a:r>
              <a:rPr lang="fr-CH" sz="2800" dirty="0" err="1" smtClean="0">
                <a:solidFill>
                  <a:srgbClr val="FF0000"/>
                </a:solidFill>
              </a:rPr>
              <a:t>Need</a:t>
            </a:r>
            <a:r>
              <a:rPr lang="fr-CH" sz="2800" dirty="0" smtClean="0">
                <a:solidFill>
                  <a:srgbClr val="FF0000"/>
                </a:solidFill>
              </a:rPr>
              <a:t> for high-</a:t>
            </a:r>
            <a:r>
              <a:rPr lang="fr-CH" sz="2800" dirty="0" err="1" smtClean="0">
                <a:solidFill>
                  <a:srgbClr val="FF0000"/>
                </a:solidFill>
              </a:rPr>
              <a:t>quality</a:t>
            </a:r>
            <a:r>
              <a:rPr lang="fr-CH" sz="2800" dirty="0" smtClean="0">
                <a:solidFill>
                  <a:srgbClr val="FF0000"/>
                </a:solidFill>
              </a:rPr>
              <a:t> data</a:t>
            </a:r>
          </a:p>
          <a:p>
            <a:pPr lvl="1"/>
            <a:r>
              <a:rPr lang="fr-CH" sz="2400" dirty="0" smtClean="0"/>
              <a:t>If a </a:t>
            </a:r>
            <a:r>
              <a:rPr lang="fr-CH" sz="2400" dirty="0" err="1" smtClean="0"/>
              <a:t>mistake</a:t>
            </a:r>
            <a:r>
              <a:rPr lang="fr-CH" sz="2400" dirty="0" smtClean="0"/>
              <a:t> </a:t>
            </a:r>
            <a:r>
              <a:rPr lang="fr-CH" sz="2400" dirty="0" err="1" smtClean="0"/>
              <a:t>is</a:t>
            </a:r>
            <a:r>
              <a:rPr lang="fr-CH" sz="2400" dirty="0" smtClean="0"/>
              <a:t> </a:t>
            </a:r>
            <a:r>
              <a:rPr lang="fr-CH" sz="2400" dirty="0" err="1" smtClean="0"/>
              <a:t>detected</a:t>
            </a:r>
            <a:r>
              <a:rPr lang="fr-CH" sz="2400" dirty="0" smtClean="0"/>
              <a:t> 2 </a:t>
            </a:r>
            <a:r>
              <a:rPr lang="fr-CH" sz="2400" dirty="0" err="1" smtClean="0"/>
              <a:t>years</a:t>
            </a:r>
            <a:r>
              <a:rPr lang="fr-CH" sz="2400" dirty="0" smtClean="0"/>
              <a:t> </a:t>
            </a:r>
            <a:r>
              <a:rPr lang="fr-CH" sz="2400" dirty="0" err="1" smtClean="0"/>
              <a:t>after</a:t>
            </a:r>
            <a:r>
              <a:rPr lang="fr-CH" sz="2400" dirty="0" smtClean="0"/>
              <a:t>, all the </a:t>
            </a:r>
            <a:r>
              <a:rPr lang="fr-CH" sz="2400" dirty="0" err="1" smtClean="0"/>
              <a:t>submitted</a:t>
            </a:r>
            <a:r>
              <a:rPr lang="fr-CH" sz="2400" dirty="0" smtClean="0"/>
              <a:t> reports have to </a:t>
            </a:r>
            <a:r>
              <a:rPr lang="fr-CH" sz="2400" dirty="0" err="1" smtClean="0"/>
              <a:t>be</a:t>
            </a:r>
            <a:r>
              <a:rPr lang="fr-CH" sz="2400" dirty="0" smtClean="0"/>
              <a:t> </a:t>
            </a:r>
            <a:r>
              <a:rPr lang="fr-CH" sz="2400" dirty="0" err="1" smtClean="0"/>
              <a:t>revised</a:t>
            </a:r>
            <a:endParaRPr lang="fr-CH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5358D-61A4-45E9-B781-1E1ACFA0FBE4}" type="slidenum">
              <a:rPr lang="fr-FR" smtClean="0"/>
              <a:pPr/>
              <a:t>44</a:t>
            </a:fld>
            <a:endParaRPr lang="fr-FR"/>
          </a:p>
        </p:txBody>
      </p:sp>
      <p:sp>
        <p:nvSpPr>
          <p:cNvPr id="7" name="Rounded Rectangle 6"/>
          <p:cNvSpPr/>
          <p:nvPr/>
        </p:nvSpPr>
        <p:spPr bwMode="auto">
          <a:xfrm>
            <a:off x="1403648" y="2276872"/>
            <a:ext cx="6768752" cy="93610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2075" tIns="46038" rIns="92075" bIns="46038" numCol="1" rtlCol="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CH" sz="2400" dirty="0" smtClean="0"/>
              <a:t>S2.15 </a:t>
            </a:r>
            <a:r>
              <a:rPr lang="fr-CH" sz="2400" i="1" dirty="0" err="1" smtClean="0"/>
              <a:t>Period</a:t>
            </a:r>
            <a:r>
              <a:rPr lang="fr-CH" sz="2400" dirty="0" smtClean="0"/>
              <a:t> = S2.14 </a:t>
            </a:r>
            <a:r>
              <a:rPr lang="fr-CH" sz="2400" i="1" dirty="0" err="1" smtClean="0"/>
              <a:t>Period</a:t>
            </a:r>
            <a:r>
              <a:rPr lang="fr-CH" sz="2400" dirty="0" smtClean="0"/>
              <a:t> – S2.14 </a:t>
            </a:r>
            <a:r>
              <a:rPr lang="fr-CH" sz="2400" i="1" dirty="0" err="1" smtClean="0"/>
              <a:t>Previous</a:t>
            </a:r>
            <a:r>
              <a:rPr lang="fr-CH" sz="2400" i="1" dirty="0" smtClean="0"/>
              <a:t> </a:t>
            </a:r>
            <a:r>
              <a:rPr lang="fr-CH" sz="2400" i="1" dirty="0" err="1" smtClean="0"/>
              <a:t>period</a:t>
            </a:r>
            <a:r>
              <a:rPr lang="fr-CH" sz="2400" i="1" dirty="0" smtClean="0"/>
              <a:t> </a:t>
            </a:r>
            <a:r>
              <a:rPr lang="fr-CH" sz="2400" dirty="0" smtClean="0"/>
              <a:t>– </a:t>
            </a:r>
            <a:r>
              <a:rPr lang="fr-CH" sz="2400" dirty="0" smtClean="0">
                <a:solidFill>
                  <a:srgbClr val="FF0000"/>
                </a:solidFill>
              </a:rPr>
              <a:t>exchange rate </a:t>
            </a:r>
            <a:r>
              <a:rPr lang="fr-CH" sz="2400" dirty="0" err="1" smtClean="0">
                <a:solidFill>
                  <a:srgbClr val="FF0000"/>
                </a:solidFill>
              </a:rPr>
              <a:t>effect</a:t>
            </a:r>
            <a:r>
              <a:rPr lang="fr-CH" sz="2400" dirty="0" smtClean="0">
                <a:solidFill>
                  <a:srgbClr val="FF0000"/>
                </a:solidFill>
              </a:rPr>
              <a:t>/</a:t>
            </a:r>
            <a:r>
              <a:rPr lang="fr-CH" sz="2400" dirty="0" err="1" smtClean="0">
                <a:solidFill>
                  <a:srgbClr val="FF0000"/>
                </a:solidFill>
              </a:rPr>
              <a:t>market</a:t>
            </a:r>
            <a:r>
              <a:rPr lang="fr-CH" sz="2400" dirty="0" smtClean="0">
                <a:solidFill>
                  <a:srgbClr val="FF0000"/>
                </a:solidFill>
              </a:rPr>
              <a:t> </a:t>
            </a:r>
            <a:r>
              <a:rPr lang="fr-CH" sz="2400" dirty="0" err="1" smtClean="0">
                <a:solidFill>
                  <a:srgbClr val="FF0000"/>
                </a:solidFill>
              </a:rPr>
              <a:t>effect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Questions ?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BCL Contact: </a:t>
            </a:r>
            <a:r>
              <a:rPr lang="fr-CH" dirty="0" smtClean="0">
                <a:hlinkClick r:id="rId2"/>
              </a:rPr>
              <a:t>reporting.titrisation@bcl.lu</a:t>
            </a:r>
            <a:endParaRPr lang="fr-CH" dirty="0" smtClean="0"/>
          </a:p>
          <a:p>
            <a:endParaRPr lang="fr-CH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45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Where</a:t>
            </a:r>
            <a:r>
              <a:rPr lang="fr-BE" smtClean="0"/>
              <a:t> to gather</a:t>
            </a:r>
            <a:r>
              <a:rPr lang="fr-BE" dirty="0" smtClean="0"/>
              <a:t> the information?</a:t>
            </a:r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sz="2800" dirty="0" smtClean="0"/>
              <a:t>In </a:t>
            </a:r>
            <a:r>
              <a:rPr lang="fr-BE" sz="2800" dirty="0" err="1" smtClean="0"/>
              <a:t>general</a:t>
            </a:r>
            <a:r>
              <a:rPr lang="fr-BE" sz="2800" dirty="0" smtClean="0"/>
              <a:t>: </a:t>
            </a:r>
            <a:r>
              <a:rPr lang="fr-BE" sz="2800" dirty="0" err="1" smtClean="0"/>
              <a:t>Accounting</a:t>
            </a:r>
            <a:r>
              <a:rPr lang="fr-BE" sz="2800" dirty="0" smtClean="0"/>
              <a:t> </a:t>
            </a:r>
            <a:r>
              <a:rPr lang="fr-BE" sz="2800" dirty="0" err="1" smtClean="0"/>
              <a:t>department</a:t>
            </a:r>
            <a:endParaRPr lang="fr-BE" sz="2800" dirty="0" smtClean="0"/>
          </a:p>
          <a:p>
            <a:r>
              <a:rPr lang="fr-BE" sz="2800" dirty="0" err="1" smtClean="0"/>
              <a:t>Subscribed</a:t>
            </a:r>
            <a:r>
              <a:rPr lang="fr-BE" sz="2800" dirty="0" smtClean="0"/>
              <a:t> capital</a:t>
            </a:r>
          </a:p>
          <a:p>
            <a:pPr lvl="1"/>
            <a:r>
              <a:rPr lang="fr-BE" sz="2400" dirty="0" smtClean="0"/>
              <a:t>Articles </a:t>
            </a:r>
            <a:r>
              <a:rPr lang="fr-BE" sz="2400" smtClean="0"/>
              <a:t>of incorporation, </a:t>
            </a:r>
            <a:r>
              <a:rPr lang="fr-BE" sz="2400" dirty="0" smtClean="0"/>
              <a:t>note to </a:t>
            </a:r>
            <a:r>
              <a:rPr lang="fr-BE" sz="2400" dirty="0" err="1" smtClean="0"/>
              <a:t>annual</a:t>
            </a:r>
            <a:r>
              <a:rPr lang="fr-BE" sz="2400" dirty="0" smtClean="0"/>
              <a:t> </a:t>
            </a:r>
            <a:r>
              <a:rPr lang="fr-BE" sz="2400" dirty="0" err="1" smtClean="0"/>
              <a:t>account</a:t>
            </a:r>
            <a:r>
              <a:rPr lang="fr-BE" sz="2400" dirty="0" smtClean="0"/>
              <a:t>: </a:t>
            </a:r>
            <a:r>
              <a:rPr lang="fr-BE" sz="2400" dirty="0" err="1" smtClean="0"/>
              <a:t>legal</a:t>
            </a:r>
            <a:r>
              <a:rPr lang="fr-BE" sz="2400" dirty="0" smtClean="0"/>
              <a:t> </a:t>
            </a:r>
            <a:r>
              <a:rPr lang="fr-BE" sz="2400" dirty="0" err="1" smtClean="0"/>
              <a:t>department</a:t>
            </a:r>
            <a:endParaRPr lang="fr-BE" sz="2400" dirty="0" smtClean="0"/>
          </a:p>
          <a:p>
            <a:r>
              <a:rPr lang="fr-BE" sz="2800" dirty="0" err="1" smtClean="0"/>
              <a:t>Securitised</a:t>
            </a:r>
            <a:r>
              <a:rPr lang="fr-BE" sz="2800" dirty="0" smtClean="0"/>
              <a:t> </a:t>
            </a:r>
            <a:r>
              <a:rPr lang="fr-BE" sz="2800" dirty="0" err="1" smtClean="0"/>
              <a:t>loans</a:t>
            </a:r>
            <a:endParaRPr lang="fr-BE" sz="2800" dirty="0" smtClean="0"/>
          </a:p>
          <a:p>
            <a:pPr lvl="1"/>
            <a:r>
              <a:rPr lang="fr-BE" sz="2400" dirty="0" smtClean="0"/>
              <a:t>« </a:t>
            </a:r>
            <a:r>
              <a:rPr lang="fr-BE" sz="2400" dirty="0" err="1" smtClean="0"/>
              <a:t>Loan</a:t>
            </a:r>
            <a:r>
              <a:rPr lang="fr-BE" sz="2400" dirty="0" smtClean="0"/>
              <a:t> </a:t>
            </a:r>
            <a:r>
              <a:rPr lang="fr-BE" sz="2400" dirty="0" err="1" smtClean="0"/>
              <a:t>facility</a:t>
            </a:r>
            <a:r>
              <a:rPr lang="fr-BE" sz="2400" dirty="0" smtClean="0"/>
              <a:t> agreement »: </a:t>
            </a:r>
            <a:r>
              <a:rPr lang="fr-BE" sz="2400" dirty="0" err="1" smtClean="0"/>
              <a:t>legal</a:t>
            </a:r>
            <a:r>
              <a:rPr lang="fr-BE" sz="2400" dirty="0" smtClean="0"/>
              <a:t> </a:t>
            </a:r>
            <a:r>
              <a:rPr lang="fr-BE" sz="2400" dirty="0" err="1" smtClean="0"/>
              <a:t>department</a:t>
            </a:r>
            <a:endParaRPr lang="fr-BE" sz="2400" dirty="0" smtClean="0"/>
          </a:p>
          <a:p>
            <a:pPr lvl="1"/>
            <a:r>
              <a:rPr lang="fr-BE" sz="2400" dirty="0" smtClean="0"/>
              <a:t>« </a:t>
            </a:r>
            <a:r>
              <a:rPr lang="fr-BE" sz="2400" dirty="0" err="1" smtClean="0"/>
              <a:t>Impairment</a:t>
            </a:r>
            <a:r>
              <a:rPr lang="fr-BE" sz="2400" dirty="0" smtClean="0"/>
              <a:t> test »: minutes of </a:t>
            </a:r>
            <a:r>
              <a:rPr lang="fr-BE" sz="2400" dirty="0" err="1" smtClean="0"/>
              <a:t>board</a:t>
            </a:r>
            <a:r>
              <a:rPr lang="fr-BE" sz="2400" dirty="0" smtClean="0"/>
              <a:t> meeting, audit report: </a:t>
            </a:r>
            <a:r>
              <a:rPr lang="fr-BE" sz="2400" dirty="0" err="1" smtClean="0"/>
              <a:t>legal</a:t>
            </a:r>
            <a:r>
              <a:rPr lang="fr-BE" sz="2400" dirty="0" smtClean="0"/>
              <a:t> </a:t>
            </a:r>
            <a:r>
              <a:rPr lang="fr-BE" sz="2400" dirty="0" err="1" smtClean="0"/>
              <a:t>department</a:t>
            </a:r>
            <a:endParaRPr lang="fr-BE" sz="2400" dirty="0" smtClean="0"/>
          </a:p>
          <a:p>
            <a:r>
              <a:rPr lang="fr-BE" sz="2800" dirty="0" smtClean="0"/>
              <a:t>Securities in portfolio</a:t>
            </a:r>
          </a:p>
          <a:p>
            <a:pPr lvl="1"/>
            <a:r>
              <a:rPr lang="fr-BE" sz="2400" dirty="0" err="1" smtClean="0"/>
              <a:t>Accounting</a:t>
            </a:r>
            <a:r>
              <a:rPr lang="fr-BE" sz="2400" dirty="0" smtClean="0"/>
              <a:t> </a:t>
            </a:r>
            <a:r>
              <a:rPr lang="fr-BE" sz="2400" dirty="0" err="1" smtClean="0"/>
              <a:t>department</a:t>
            </a:r>
            <a:r>
              <a:rPr lang="fr-BE" sz="2400" dirty="0" smtClean="0"/>
              <a:t> and </a:t>
            </a:r>
            <a:r>
              <a:rPr lang="fr-BE" sz="2400" dirty="0" err="1" smtClean="0"/>
              <a:t>custodian</a:t>
            </a:r>
            <a:r>
              <a:rPr lang="fr-BE" sz="2400" dirty="0" smtClean="0"/>
              <a:t> </a:t>
            </a:r>
            <a:r>
              <a:rPr lang="fr-BE" sz="2400" dirty="0" err="1" smtClean="0"/>
              <a:t>bank</a:t>
            </a:r>
            <a:endParaRPr lang="fr-FR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DC5358D-61A4-45E9-B781-1E1ACFA0FBE4}" type="slidenum">
              <a:rPr lang="fr-FR" smtClean="0"/>
              <a:pPr/>
              <a:t>46</a:t>
            </a:fld>
            <a:endParaRPr lang="fr-FR"/>
          </a:p>
        </p:txBody>
      </p:sp>
    </p:spTree>
    <p:extLst>
      <p:ext uri="{BB962C8B-B14F-4D97-AF65-F5344CB8AC3E}">
        <p14:creationId xmlns="" xmlns:p14="http://schemas.microsoft.com/office/powerpoint/2010/main" val="281430010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LU" dirty="0" err="1" smtClean="0"/>
              <a:t>Timeline</a:t>
            </a:r>
            <a:r>
              <a:rPr lang="fr-LU" dirty="0" smtClean="0"/>
              <a:t> (2/3)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189503383"/>
              </p:ext>
            </p:extLst>
          </p:nvPr>
        </p:nvGraphicFramePr>
        <p:xfrm>
          <a:off x="914400" y="1447800"/>
          <a:ext cx="8001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BB265-29EF-48F7-9205-5824A5776899}" type="slidenum">
              <a:rPr lang="fr-FR"/>
              <a:pPr/>
              <a:t>5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LU" dirty="0" err="1" smtClean="0"/>
              <a:t>Timeline</a:t>
            </a:r>
            <a:r>
              <a:rPr lang="fr-LU" dirty="0" smtClean="0"/>
              <a:t> (3/3)</a:t>
            </a:r>
            <a:endParaRPr lang="en-US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545637855"/>
              </p:ext>
            </p:extLst>
          </p:nvPr>
        </p:nvGraphicFramePr>
        <p:xfrm>
          <a:off x="914400" y="1447800"/>
          <a:ext cx="8001000" cy="518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FBB265-29EF-48F7-9205-5824A5776899}" type="slidenum">
              <a:rPr lang="fr-FR"/>
              <a:pPr/>
              <a:t>6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Definition</a:t>
            </a:r>
            <a:r>
              <a:rPr lang="fr-CH" dirty="0" smtClean="0"/>
              <a:t> of a </a:t>
            </a:r>
            <a:r>
              <a:rPr lang="fr-CH" dirty="0" err="1" smtClean="0"/>
              <a:t>securitisation</a:t>
            </a:r>
            <a:r>
              <a:rPr lang="fr-CH" dirty="0" smtClean="0"/>
              <a:t> </a:t>
            </a:r>
            <a:r>
              <a:rPr lang="fr-CH" dirty="0" err="1" smtClean="0"/>
              <a:t>vehicle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err="1" smtClean="0"/>
              <a:t>Legal</a:t>
            </a:r>
            <a:r>
              <a:rPr lang="fr-CH" sz="2800" dirty="0" smtClean="0"/>
              <a:t> </a:t>
            </a:r>
            <a:r>
              <a:rPr lang="fr-CH" sz="2800" dirty="0" err="1" smtClean="0"/>
              <a:t>form</a:t>
            </a:r>
            <a:endParaRPr lang="fr-CH" sz="2800" dirty="0" smtClean="0"/>
          </a:p>
          <a:p>
            <a:pPr lvl="1"/>
            <a:r>
              <a:rPr lang="fr-CH" sz="2400" dirty="0" err="1" smtClean="0"/>
              <a:t>Same</a:t>
            </a:r>
            <a:r>
              <a:rPr lang="fr-CH" sz="2400" dirty="0" smtClean="0"/>
              <a:t> as commercial </a:t>
            </a:r>
            <a:r>
              <a:rPr lang="fr-CH" sz="2400" dirty="0" err="1" smtClean="0"/>
              <a:t>companies</a:t>
            </a:r>
            <a:r>
              <a:rPr lang="fr-CH" sz="2400" dirty="0" smtClean="0"/>
              <a:t> </a:t>
            </a:r>
            <a:r>
              <a:rPr lang="fr-CH" sz="2000" dirty="0" smtClean="0"/>
              <a:t>(</a:t>
            </a:r>
            <a:r>
              <a:rPr lang="fr-CH" sz="2000" dirty="0" err="1" smtClean="0"/>
              <a:t>mainly</a:t>
            </a:r>
            <a:r>
              <a:rPr lang="fr-CH" sz="2000" dirty="0" smtClean="0"/>
              <a:t> SA, </a:t>
            </a:r>
            <a:r>
              <a:rPr lang="fr-CH" sz="2000" dirty="0" err="1" smtClean="0"/>
              <a:t>Sàrl</a:t>
            </a:r>
            <a:r>
              <a:rPr lang="fr-CH" sz="2000" dirty="0" smtClean="0"/>
              <a:t>, SCS, SCA)</a:t>
            </a:r>
          </a:p>
          <a:p>
            <a:pPr lvl="1"/>
            <a:r>
              <a:rPr lang="fr-CH" sz="2400" dirty="0" err="1" smtClean="0"/>
              <a:t>Fund</a:t>
            </a:r>
            <a:r>
              <a:rPr lang="fr-CH" sz="2400" dirty="0" smtClean="0"/>
              <a:t> </a:t>
            </a:r>
            <a:r>
              <a:rPr lang="fr-CH" sz="2400" dirty="0" err="1" smtClean="0"/>
              <a:t>managed</a:t>
            </a:r>
            <a:r>
              <a:rPr lang="fr-CH" sz="2400" dirty="0" smtClean="0"/>
              <a:t> by a management </a:t>
            </a:r>
            <a:r>
              <a:rPr lang="fr-CH" sz="2400" dirty="0" err="1" smtClean="0"/>
              <a:t>company</a:t>
            </a:r>
            <a:endParaRPr lang="fr-CH" sz="2400" dirty="0" smtClean="0"/>
          </a:p>
          <a:p>
            <a:r>
              <a:rPr lang="fr-CH" sz="2800" dirty="0" smtClean="0"/>
              <a:t>Applicable </a:t>
            </a:r>
            <a:r>
              <a:rPr lang="fr-CH" sz="2800" dirty="0" err="1" smtClean="0"/>
              <a:t>law</a:t>
            </a:r>
            <a:endParaRPr lang="fr-CH" sz="2800" dirty="0" smtClean="0"/>
          </a:p>
          <a:p>
            <a:pPr lvl="1"/>
            <a:r>
              <a:rPr lang="fr-CH" sz="2400" dirty="0" smtClean="0"/>
              <a:t>Law of 22 </a:t>
            </a:r>
            <a:r>
              <a:rPr lang="fr-CH" sz="2400" dirty="0" err="1" smtClean="0"/>
              <a:t>march</a:t>
            </a:r>
            <a:r>
              <a:rPr lang="fr-CH" sz="2400" dirty="0" smtClean="0"/>
              <a:t> 2004 on </a:t>
            </a:r>
            <a:r>
              <a:rPr lang="fr-CH" sz="2400" dirty="0" err="1" smtClean="0"/>
              <a:t>Securitisation</a:t>
            </a:r>
            <a:endParaRPr lang="fr-CH" sz="2400" dirty="0" smtClean="0"/>
          </a:p>
          <a:p>
            <a:pPr lvl="1"/>
            <a:r>
              <a:rPr lang="fr-CH" sz="2400" dirty="0" smtClean="0"/>
              <a:t>Law of 10 </a:t>
            </a:r>
            <a:r>
              <a:rPr lang="fr-CH" sz="2400" dirty="0" err="1" smtClean="0"/>
              <a:t>august</a:t>
            </a:r>
            <a:r>
              <a:rPr lang="fr-CH" sz="2400" dirty="0" smtClean="0"/>
              <a:t> 1915 on Commercial </a:t>
            </a:r>
            <a:r>
              <a:rPr lang="fr-CH" sz="2400" dirty="0" err="1" smtClean="0"/>
              <a:t>companies</a:t>
            </a:r>
            <a:r>
              <a:rPr lang="fr-CH" sz="2400" dirty="0" smtClean="0"/>
              <a:t> if </a:t>
            </a:r>
          </a:p>
          <a:p>
            <a:pPr lvl="2"/>
            <a:r>
              <a:rPr lang="fr-CH" sz="2000" dirty="0"/>
              <a:t>c</a:t>
            </a:r>
            <a:r>
              <a:rPr lang="fr-CH" sz="2000" dirty="0" smtClean="0"/>
              <a:t>arries out/</a:t>
            </a:r>
            <a:r>
              <a:rPr lang="fr-CH" sz="2000" dirty="0" err="1" smtClean="0"/>
              <a:t>intends</a:t>
            </a:r>
            <a:r>
              <a:rPr lang="fr-CH" sz="2000" dirty="0" smtClean="0"/>
              <a:t> to carry out </a:t>
            </a:r>
            <a:r>
              <a:rPr lang="fr-CH" sz="2000" dirty="0" err="1" smtClean="0"/>
              <a:t>securitisation</a:t>
            </a:r>
            <a:r>
              <a:rPr lang="fr-CH" sz="2000" dirty="0" smtClean="0"/>
              <a:t> transactions</a:t>
            </a:r>
          </a:p>
          <a:p>
            <a:pPr lvl="2"/>
            <a:r>
              <a:rPr lang="fr-CH" sz="2000" dirty="0"/>
              <a:t>i</a:t>
            </a:r>
            <a:r>
              <a:rPr lang="fr-CH" sz="2000" dirty="0" smtClean="0"/>
              <a:t>ssues </a:t>
            </a:r>
            <a:r>
              <a:rPr lang="fr-CH" sz="2000" dirty="0" err="1" smtClean="0"/>
              <a:t>debt</a:t>
            </a:r>
            <a:r>
              <a:rPr lang="fr-CH" sz="2000" dirty="0" smtClean="0"/>
              <a:t> (</a:t>
            </a:r>
            <a:r>
              <a:rPr lang="fr-CH" sz="2000" dirty="0" err="1" smtClean="0"/>
              <a:t>generally</a:t>
            </a:r>
            <a:r>
              <a:rPr lang="fr-CH" sz="2000" dirty="0" smtClean="0"/>
              <a:t> </a:t>
            </a:r>
            <a:r>
              <a:rPr lang="fr-CH" sz="2000" dirty="0" err="1" smtClean="0"/>
              <a:t>under</a:t>
            </a:r>
            <a:r>
              <a:rPr lang="fr-CH" sz="2000" dirty="0" smtClean="0"/>
              <a:t> the </a:t>
            </a:r>
            <a:r>
              <a:rPr lang="fr-CH" sz="2000" dirty="0" err="1" smtClean="0"/>
              <a:t>form</a:t>
            </a:r>
            <a:r>
              <a:rPr lang="fr-CH" sz="2000" dirty="0" smtClean="0"/>
              <a:t> of </a:t>
            </a:r>
            <a:r>
              <a:rPr lang="fr-CH" sz="2000" dirty="0" err="1" smtClean="0"/>
              <a:t>debt-securities</a:t>
            </a:r>
            <a:r>
              <a:rPr lang="fr-CH" sz="2000" dirty="0" smtClean="0"/>
              <a:t>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7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Mandatory</a:t>
            </a:r>
            <a:r>
              <a:rPr lang="fr-CH" dirty="0" smtClean="0"/>
              <a:t> BCL </a:t>
            </a:r>
            <a:r>
              <a:rPr lang="fr-CH" dirty="0" err="1" smtClean="0"/>
              <a:t>reporting</a:t>
            </a:r>
            <a:r>
              <a:rPr lang="fr-CH" dirty="0" smtClean="0"/>
              <a:t>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Self-</a:t>
            </a:r>
            <a:r>
              <a:rPr lang="fr-CH" sz="2800" dirty="0" err="1" smtClean="0"/>
              <a:t>declaration</a:t>
            </a:r>
            <a:r>
              <a:rPr lang="fr-CH" sz="2800" dirty="0" smtClean="0"/>
              <a:t> as </a:t>
            </a:r>
            <a:r>
              <a:rPr lang="fr-CH" sz="2800" dirty="0" err="1" smtClean="0"/>
              <a:t>soon</a:t>
            </a:r>
            <a:r>
              <a:rPr lang="fr-CH" sz="2800" dirty="0" smtClean="0"/>
              <a:t> as </a:t>
            </a:r>
            <a:r>
              <a:rPr lang="fr-CH" sz="2800" dirty="0" err="1" smtClean="0"/>
              <a:t>it</a:t>
            </a:r>
            <a:r>
              <a:rPr lang="fr-CH" sz="2800" dirty="0" smtClean="0"/>
              <a:t> </a:t>
            </a:r>
            <a:r>
              <a:rPr lang="fr-CH" sz="2800" dirty="0" err="1" smtClean="0"/>
              <a:t>takes</a:t>
            </a:r>
            <a:r>
              <a:rPr lang="fr-CH" sz="2800" dirty="0" smtClean="0"/>
              <a:t> up business </a:t>
            </a:r>
            <a:r>
              <a:rPr lang="fr-CH" sz="2800" dirty="0" err="1" smtClean="0"/>
              <a:t>activity</a:t>
            </a:r>
            <a:r>
              <a:rPr lang="fr-CH" sz="2800" dirty="0" smtClean="0"/>
              <a:t> (～</a:t>
            </a:r>
            <a:r>
              <a:rPr lang="fr-CH" sz="2800" dirty="0" err="1" smtClean="0"/>
              <a:t>it</a:t>
            </a:r>
            <a:r>
              <a:rPr lang="fr-CH" sz="2800" dirty="0" smtClean="0"/>
              <a:t> </a:t>
            </a:r>
            <a:r>
              <a:rPr lang="fr-CH" sz="2800" dirty="0" err="1" smtClean="0"/>
              <a:t>obtains</a:t>
            </a:r>
            <a:r>
              <a:rPr lang="fr-CH" sz="2800" dirty="0" smtClean="0"/>
              <a:t> RCS </a:t>
            </a:r>
            <a:r>
              <a:rPr lang="fr-CH" sz="2800" dirty="0" err="1" smtClean="0"/>
              <a:t>number</a:t>
            </a:r>
            <a:r>
              <a:rPr lang="fr-CH" sz="2800" dirty="0" smtClean="0"/>
              <a:t>)</a:t>
            </a:r>
          </a:p>
          <a:p>
            <a:pPr lvl="1"/>
            <a:r>
              <a:rPr lang="fr-CH" sz="2400" dirty="0" err="1" smtClean="0"/>
              <a:t>Form</a:t>
            </a:r>
            <a:r>
              <a:rPr lang="fr-CH" sz="2400" dirty="0" smtClean="0"/>
              <a:t> to </a:t>
            </a:r>
            <a:r>
              <a:rPr lang="fr-CH" sz="2400" dirty="0" err="1" smtClean="0"/>
              <a:t>download</a:t>
            </a:r>
            <a:r>
              <a:rPr lang="fr-CH" sz="2400" dirty="0" smtClean="0"/>
              <a:t> on www.bcl.lu</a:t>
            </a:r>
          </a:p>
          <a:p>
            <a:r>
              <a:rPr lang="fr-CH" sz="2800" dirty="0" smtClean="0"/>
              <a:t>Compliance </a:t>
            </a:r>
            <a:r>
              <a:rPr lang="fr-CH" sz="2800" dirty="0" err="1" smtClean="0"/>
              <a:t>with</a:t>
            </a:r>
            <a:r>
              <a:rPr lang="fr-CH" sz="2800" dirty="0" smtClean="0"/>
              <a:t> publication deadline of </a:t>
            </a:r>
            <a:r>
              <a:rPr lang="fr-CH" sz="2800" dirty="0" err="1" smtClean="0"/>
              <a:t>annual</a:t>
            </a:r>
            <a:r>
              <a:rPr lang="fr-CH" sz="2800" dirty="0" smtClean="0"/>
              <a:t> </a:t>
            </a:r>
            <a:r>
              <a:rPr lang="fr-CH" sz="2800" dirty="0" err="1" smtClean="0"/>
              <a:t>accounts</a:t>
            </a:r>
            <a:r>
              <a:rPr lang="fr-CH" sz="2800" dirty="0" smtClean="0"/>
              <a:t> to the R.C.S (max. 7 </a:t>
            </a:r>
            <a:r>
              <a:rPr lang="fr-CH" sz="2800" dirty="0" err="1" smtClean="0"/>
              <a:t>months</a:t>
            </a:r>
            <a:r>
              <a:rPr lang="fr-CH" sz="2800" dirty="0" smtClean="0"/>
              <a:t> </a:t>
            </a:r>
            <a:r>
              <a:rPr lang="fr-CH" sz="2800" dirty="0" err="1" smtClean="0"/>
              <a:t>after</a:t>
            </a:r>
            <a:r>
              <a:rPr lang="fr-CH" sz="2800" dirty="0" smtClean="0"/>
              <a:t> </a:t>
            </a:r>
            <a:r>
              <a:rPr lang="fr-CH" sz="2800" dirty="0" err="1" smtClean="0"/>
              <a:t>annual</a:t>
            </a:r>
            <a:r>
              <a:rPr lang="fr-CH" sz="2800" dirty="0" smtClean="0"/>
              <a:t> </a:t>
            </a:r>
            <a:r>
              <a:rPr lang="fr-CH" sz="2800" dirty="0" err="1" smtClean="0"/>
              <a:t>closure</a:t>
            </a:r>
            <a:r>
              <a:rPr lang="fr-CH" sz="2800" dirty="0" smtClean="0"/>
              <a:t>)</a:t>
            </a:r>
          </a:p>
          <a:p>
            <a:pPr lvl="1"/>
            <a:r>
              <a:rPr lang="fr-CH" sz="2400" dirty="0" smtClean="0"/>
              <a:t>In case of non-compliance: </a:t>
            </a:r>
            <a:r>
              <a:rPr lang="fr-CH" sz="2400" dirty="0" err="1" smtClean="0"/>
              <a:t>send</a:t>
            </a:r>
            <a:r>
              <a:rPr lang="fr-CH" sz="2400" dirty="0" smtClean="0"/>
              <a:t> to the BCL a </a:t>
            </a:r>
            <a:r>
              <a:rPr lang="fr-CH" sz="2400" dirty="0" err="1" smtClean="0"/>
              <a:t>draft</a:t>
            </a:r>
            <a:r>
              <a:rPr lang="fr-CH" sz="2400" dirty="0" smtClean="0"/>
              <a:t> </a:t>
            </a:r>
            <a:r>
              <a:rPr lang="fr-CH" sz="2400" dirty="0"/>
              <a:t>version (not </a:t>
            </a:r>
            <a:r>
              <a:rPr lang="fr-CH" sz="2400" dirty="0" err="1" smtClean="0"/>
              <a:t>signed</a:t>
            </a:r>
            <a:r>
              <a:rPr lang="fr-CH" sz="2400" dirty="0" smtClean="0"/>
              <a:t>) once a </a:t>
            </a:r>
            <a:r>
              <a:rPr lang="fr-CH" sz="2400" dirty="0" err="1" smtClean="0"/>
              <a:t>year</a:t>
            </a:r>
            <a:endParaRPr lang="fr-CH" sz="24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8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Mandatory</a:t>
            </a:r>
            <a:r>
              <a:rPr lang="fr-CH" dirty="0" smtClean="0"/>
              <a:t> BCL </a:t>
            </a:r>
            <a:r>
              <a:rPr lang="fr-CH" dirty="0" err="1" smtClean="0"/>
              <a:t>reporting</a:t>
            </a:r>
            <a:r>
              <a:rPr lang="fr-CH" dirty="0" smtClean="0"/>
              <a:t>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40768"/>
            <a:ext cx="8001000" cy="5181600"/>
          </a:xfrm>
        </p:spPr>
        <p:txBody>
          <a:bodyPr/>
          <a:lstStyle/>
          <a:p>
            <a:r>
              <a:rPr lang="fr-CH" sz="2800" dirty="0" smtClean="0"/>
              <a:t>If </a:t>
            </a:r>
            <a:r>
              <a:rPr lang="fr-CH" sz="2800" dirty="0" err="1" smtClean="0"/>
              <a:t>it</a:t>
            </a:r>
            <a:r>
              <a:rPr lang="fr-CH" sz="2800" dirty="0" smtClean="0"/>
              <a:t> </a:t>
            </a:r>
            <a:r>
              <a:rPr lang="fr-CH" sz="2800" dirty="0" err="1" smtClean="0"/>
              <a:t>exceeds</a:t>
            </a:r>
            <a:r>
              <a:rPr lang="fr-CH" sz="2800" dirty="0" smtClean="0"/>
              <a:t> the exemption </a:t>
            </a:r>
            <a:r>
              <a:rPr lang="fr-CH" sz="2800" dirty="0" err="1" smtClean="0"/>
              <a:t>threshold</a:t>
            </a:r>
            <a:r>
              <a:rPr lang="fr-CH" sz="2800" dirty="0" smtClean="0"/>
              <a:t> (70MEUR): S2.14 / S2.15 / SBS</a:t>
            </a:r>
          </a:p>
          <a:p>
            <a:pPr lvl="1"/>
            <a:r>
              <a:rPr lang="fr-CH" sz="2400" dirty="0" err="1" smtClean="0"/>
              <a:t>Threshold</a:t>
            </a:r>
            <a:r>
              <a:rPr lang="fr-CH" sz="2400" dirty="0" smtClean="0"/>
              <a:t> </a:t>
            </a:r>
            <a:r>
              <a:rPr lang="fr-CH" sz="2400" dirty="0" err="1" smtClean="0"/>
              <a:t>updated</a:t>
            </a:r>
            <a:r>
              <a:rPr lang="fr-CH" sz="2400" dirty="0" smtClean="0"/>
              <a:t> on an </a:t>
            </a:r>
            <a:r>
              <a:rPr lang="fr-CH" sz="2400" dirty="0" err="1" smtClean="0"/>
              <a:t>annually</a:t>
            </a:r>
            <a:r>
              <a:rPr lang="fr-CH" sz="2400" dirty="0" smtClean="0"/>
              <a:t> basis (</a:t>
            </a:r>
            <a:r>
              <a:rPr lang="fr-CH" sz="2400" dirty="0" err="1" smtClean="0"/>
              <a:t>refer</a:t>
            </a:r>
            <a:r>
              <a:rPr lang="fr-CH" sz="2400" dirty="0" smtClean="0"/>
              <a:t> to the </a:t>
            </a:r>
            <a:r>
              <a:rPr lang="fr-CH" sz="2400" dirty="0" err="1" smtClean="0"/>
              <a:t>Circular</a:t>
            </a:r>
            <a:r>
              <a:rPr lang="fr-CH" sz="2400" dirty="0" smtClean="0"/>
              <a:t>)</a:t>
            </a:r>
          </a:p>
          <a:p>
            <a:pPr lvl="1"/>
            <a:r>
              <a:rPr lang="fr-CH" sz="2400" dirty="0" smtClean="0"/>
              <a:t>Stops as </a:t>
            </a:r>
            <a:r>
              <a:rPr lang="fr-CH" sz="2400" dirty="0" err="1" smtClean="0"/>
              <a:t>soon</a:t>
            </a:r>
            <a:r>
              <a:rPr lang="fr-CH" sz="2400" dirty="0" smtClean="0"/>
              <a:t> as total of </a:t>
            </a:r>
            <a:r>
              <a:rPr lang="fr-CH" sz="2400" dirty="0" err="1" smtClean="0"/>
              <a:t>assets</a:t>
            </a:r>
            <a:r>
              <a:rPr lang="fr-CH" sz="2400" dirty="0" smtClean="0"/>
              <a:t> &lt; exemption </a:t>
            </a:r>
            <a:r>
              <a:rPr lang="fr-CH" sz="2400" dirty="0" err="1" smtClean="0"/>
              <a:t>threshold</a:t>
            </a:r>
            <a:endParaRPr lang="fr-CH" sz="2400" dirty="0" smtClean="0"/>
          </a:p>
          <a:p>
            <a:pPr lvl="1">
              <a:buNone/>
            </a:pPr>
            <a:r>
              <a:rPr lang="fr-CH" sz="2400" dirty="0" smtClean="0"/>
              <a:t>	Last </a:t>
            </a:r>
            <a:r>
              <a:rPr lang="fr-CH" sz="2400" dirty="0" err="1" smtClean="0"/>
              <a:t>reporting</a:t>
            </a:r>
            <a:r>
              <a:rPr lang="fr-CH" sz="2400" dirty="0" smtClean="0"/>
              <a:t>: S2.14 </a:t>
            </a:r>
            <a:r>
              <a:rPr lang="fr-CH" sz="2400" dirty="0" err="1" smtClean="0"/>
              <a:t>with</a:t>
            </a:r>
            <a:r>
              <a:rPr lang="fr-CH" sz="2400" dirty="0" smtClean="0"/>
              <a:t> a total of </a:t>
            </a:r>
            <a:r>
              <a:rPr lang="fr-CH" sz="2400" dirty="0" err="1" smtClean="0"/>
              <a:t>assets</a:t>
            </a:r>
            <a:r>
              <a:rPr lang="fr-CH" sz="2400" dirty="0" smtClean="0"/>
              <a:t> &lt; exemption </a:t>
            </a:r>
            <a:r>
              <a:rPr lang="fr-CH" sz="2400" dirty="0" err="1" smtClean="0"/>
              <a:t>threshold</a:t>
            </a:r>
            <a:endParaRPr lang="fr-CH" sz="2400" dirty="0" smtClean="0"/>
          </a:p>
          <a:p>
            <a:pPr lvl="1"/>
            <a:r>
              <a:rPr lang="fr-CH" sz="2400" dirty="0" smtClean="0"/>
              <a:t>1</a:t>
            </a:r>
            <a:r>
              <a:rPr lang="fr-CH" sz="2400" baseline="30000" dirty="0" smtClean="0"/>
              <a:t>st</a:t>
            </a:r>
            <a:r>
              <a:rPr lang="fr-CH" sz="2400" dirty="0" smtClean="0"/>
              <a:t> </a:t>
            </a:r>
            <a:r>
              <a:rPr lang="fr-CH" sz="2400" dirty="0" err="1" smtClean="0"/>
              <a:t>reporting</a:t>
            </a:r>
            <a:r>
              <a:rPr lang="fr-CH" sz="2400" dirty="0" smtClean="0"/>
              <a:t>: </a:t>
            </a:r>
            <a:r>
              <a:rPr lang="fr-CH" sz="2400" dirty="0" err="1" smtClean="0"/>
              <a:t>Flows</a:t>
            </a:r>
            <a:r>
              <a:rPr lang="fr-CH" sz="2400" dirty="0" smtClean="0"/>
              <a:t> (S2.15) = Stocks (S2.14)</a:t>
            </a:r>
          </a:p>
          <a:p>
            <a:pPr lvl="1">
              <a:buNone/>
            </a:pPr>
            <a:r>
              <a:rPr lang="fr-CH" sz="1800" dirty="0" smtClean="0"/>
              <a:t>	</a:t>
            </a:r>
            <a:r>
              <a:rPr lang="fr-CH" sz="1800" dirty="0" err="1" smtClean="0"/>
              <a:t>Only</a:t>
            </a:r>
            <a:r>
              <a:rPr lang="fr-CH" sz="1800" dirty="0" smtClean="0"/>
              <a:t> for </a:t>
            </a:r>
            <a:r>
              <a:rPr lang="fr-CH" sz="1800" dirty="0" err="1" smtClean="0"/>
              <a:t>requested</a:t>
            </a:r>
            <a:r>
              <a:rPr lang="fr-CH" sz="1800" dirty="0" smtClean="0"/>
              <a:t> items in </a:t>
            </a:r>
            <a:r>
              <a:rPr lang="fr-CH" sz="1800" dirty="0" err="1" smtClean="0"/>
              <a:t>layout</a:t>
            </a:r>
            <a:r>
              <a:rPr lang="fr-CH" sz="1800" dirty="0" smtClean="0"/>
              <a:t>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2EE7C9-5963-4206-A870-AE6A55B83AEC}" type="slidenum">
              <a:rPr lang="fr-FR" smtClean="0"/>
              <a:pPr/>
              <a:t>9</a:t>
            </a:fld>
            <a:endParaRPr lang="fr-FR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CL Presentation">
  <a:themeElements>
    <a:clrScheme name="BCL Presentation 1">
      <a:dk1>
        <a:srgbClr val="000000"/>
      </a:dk1>
      <a:lt1>
        <a:srgbClr val="FFFFFF"/>
      </a:lt1>
      <a:dk2>
        <a:srgbClr val="000000"/>
      </a:dk2>
      <a:lt2>
        <a:srgbClr val="868686"/>
      </a:lt2>
      <a:accent1>
        <a:srgbClr val="5295B7"/>
      </a:accent1>
      <a:accent2>
        <a:srgbClr val="009900"/>
      </a:accent2>
      <a:accent3>
        <a:srgbClr val="FFFFFF"/>
      </a:accent3>
      <a:accent4>
        <a:srgbClr val="000000"/>
      </a:accent4>
      <a:accent5>
        <a:srgbClr val="B3C8D8"/>
      </a:accent5>
      <a:accent6>
        <a:srgbClr val="008A00"/>
      </a:accent6>
      <a:hlink>
        <a:srgbClr val="FF0033"/>
      </a:hlink>
      <a:folHlink>
        <a:srgbClr val="B9B9B9"/>
      </a:folHlink>
    </a:clrScheme>
    <a:fontScheme name="BCL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2075" tIns="46038" rIns="92075" bIns="46038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36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CL Presentation 1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5295B7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B3C8D8"/>
        </a:accent5>
        <a:accent6>
          <a:srgbClr val="008A00"/>
        </a:accent6>
        <a:hlink>
          <a:srgbClr val="FF0033"/>
        </a:hlink>
        <a:folHlink>
          <a:srgbClr val="B9B9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CL Presentation 2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9999"/>
        </a:accent1>
        <a:accent2>
          <a:srgbClr val="FF9933"/>
        </a:accent2>
        <a:accent3>
          <a:srgbClr val="AAB8E2"/>
        </a:accent3>
        <a:accent4>
          <a:srgbClr val="DADADA"/>
        </a:accent4>
        <a:accent5>
          <a:srgbClr val="AACACA"/>
        </a:accent5>
        <a:accent6>
          <a:srgbClr val="E78A2D"/>
        </a:accent6>
        <a:hlink>
          <a:srgbClr val="330099"/>
        </a:hlink>
        <a:folHlink>
          <a:srgbClr val="CBCBC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CL Presentation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CL Presentation 4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6120</TotalTime>
  <Words>2399</Words>
  <Application>Microsoft Office PowerPoint</Application>
  <PresentationFormat>On-screen Show (4:3)</PresentationFormat>
  <Paragraphs>588</Paragraphs>
  <Slides>46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8" baseType="lpstr">
      <vt:lpstr>BCL Presentation</vt:lpstr>
      <vt:lpstr>Photo Editor Photo</vt:lpstr>
      <vt:lpstr>New statistical data collection for securitisation vehicles</vt:lpstr>
      <vt:lpstr>Contents</vt:lpstr>
      <vt:lpstr>1. Regulatory framework</vt:lpstr>
      <vt:lpstr>Timeline (1/3)</vt:lpstr>
      <vt:lpstr>Timeline (2/3)</vt:lpstr>
      <vt:lpstr>Timeline (3/3)</vt:lpstr>
      <vt:lpstr>Definition of a securitisation vehicle</vt:lpstr>
      <vt:lpstr>Mandatory BCL reporting (1/2)</vt:lpstr>
      <vt:lpstr>Mandatory BCL reporting (2/2)</vt:lpstr>
      <vt:lpstr>2. « typical » balance sheet</vt:lpstr>
      <vt:lpstr>Correspondence between annual accounts and BCL items - ASSETS</vt:lpstr>
      <vt:lpstr>Correspondence between annual accounts and BCL items - LIABILITIES</vt:lpstr>
      <vt:lpstr>Differences in accounting principles(1/2)</vt:lpstr>
      <vt:lpstr>Differences in accounting principles (2/2)</vt:lpstr>
      <vt:lpstr>Financial assets of a securitisation vehicle (1/2)</vt:lpstr>
      <vt:lpstr>Financial assets of a securitisation vehicle (2/2)</vt:lpstr>
      <vt:lpstr>Funding scheme of a securitisation vehicle</vt:lpstr>
      <vt:lpstr>3. Bcl reporting S2.14 Report on stocks </vt:lpstr>
      <vt:lpstr>New developments of S2.14 report (1/2)</vt:lpstr>
      <vt:lpstr>New developments of S2.14 report (2/2)</vt:lpstr>
      <vt:lpstr>Matters for consideration of S2.14</vt:lpstr>
      <vt:lpstr>Example of a securitised loan S2.14</vt:lpstr>
      <vt:lpstr>3. Bcl reporting S2.15 Report on flows </vt:lpstr>
      <vt:lpstr>New developments and matters for consideration of S2.15 report</vt:lpstr>
      <vt:lpstr>Example of exchange rate effect on item 1-0110x0</vt:lpstr>
      <vt:lpstr>Example of market effect on item 1-0110x0</vt:lpstr>
      <vt:lpstr>Example of a securitised loan S2.15</vt:lpstr>
      <vt:lpstr>3. Bcl reporting SBS Report on securities </vt:lpstr>
      <vt:lpstr>New developments of SBS report</vt:lpstr>
      <vt:lpstr>Matters for consideration of SBS (1/3)</vt:lpstr>
      <vt:lpstr>Matters for consideration of SBS (2/3)</vt:lpstr>
      <vt:lpstr>Matters for consideration of SBS (3/3)</vt:lpstr>
      <vt:lpstr>Quotation type (1/2)</vt:lpstr>
      <vt:lpstr>Quotation type (2/2)</vt:lpstr>
      <vt:lpstr>Pool factor (1/2)</vt:lpstr>
      <vt:lpstr>Pool factor (2/2)</vt:lpstr>
      <vt:lpstr>4. Interdependence between reports  </vt:lpstr>
      <vt:lpstr>Interdependence between S2.14 and SBS</vt:lpstr>
      <vt:lpstr>Interdependence between S2.14, S2.15 and SBS</vt:lpstr>
      <vt:lpstr>5. Report transmission  </vt:lpstr>
      <vt:lpstr>Mean of transmission</vt:lpstr>
      <vt:lpstr>Conclusion</vt:lpstr>
      <vt:lpstr>Conclusion (1/2)</vt:lpstr>
      <vt:lpstr>Conclusion (2/2)</vt:lpstr>
      <vt:lpstr>Questions ?</vt:lpstr>
      <vt:lpstr>Where to gather the information?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Securitisation vehicles</dc:title>
  <dc:creator>BCL</dc:creator>
  <cp:lastModifiedBy>A0408</cp:lastModifiedBy>
  <cp:revision>287</cp:revision>
  <dcterms:created xsi:type="dcterms:W3CDTF">2008-11-01T07:34:46Z</dcterms:created>
  <dcterms:modified xsi:type="dcterms:W3CDTF">2014-11-11T10:39:58Z</dcterms:modified>
</cp:coreProperties>
</file>