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notesSlides/notesSlide2.xml" ContentType="application/vnd.openxmlformats-officedocument.presentationml.notesSlide+xml"/>
  <Override PartName="/ppt/diagrams/drawing2.xml" ContentType="application/vnd.ms-office.drawingml.diagramDrawing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27.xml" ContentType="application/vnd.openxmlformats-officedocument.presentationml.notesSlide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34.xml" ContentType="application/vnd.openxmlformats-officedocument.presentationml.notesSlide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notesSlides/notesSlide23.xml" ContentType="application/vnd.openxmlformats-officedocument.presentationml.notesSlide+xml"/>
  <Override PartName="/ppt/diagrams/layout3.xml" ContentType="application/vnd.openxmlformats-officedocument.drawingml.diagramLayout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30.xml" ContentType="application/vnd.openxmlformats-officedocument.presentationml.notesSlide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33.xml" ContentType="application/vnd.openxmlformats-officedocument.presentationml.notesSlide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diagrams/layout2.xml" ContentType="application/vnd.openxmlformats-officedocument.drawingml.diagram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6.xml" ContentType="application/vnd.openxmlformats-officedocument.presentationml.notesSlide+xml"/>
  <Override PartName="/ppt/diagrams/data3.xml" ContentType="application/vnd.openxmlformats-officedocument.drawingml.diagramData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notesSlides/notesSlide29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notesSlides/notesSlide18.xml" ContentType="application/vnd.openxmlformats-officedocument.presentationml.notesSlide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notesSlides/notesSlide25.xml" ContentType="application/vnd.openxmlformats-officedocument.presentationml.notesSlide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32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48"/>
  </p:notesMasterIdLst>
  <p:handoutMasterIdLst>
    <p:handoutMasterId r:id="rId49"/>
  </p:handoutMasterIdLst>
  <p:sldIdLst>
    <p:sldId id="256" r:id="rId2"/>
    <p:sldId id="258" r:id="rId3"/>
    <p:sldId id="283" r:id="rId4"/>
    <p:sldId id="298" r:id="rId5"/>
    <p:sldId id="260" r:id="rId6"/>
    <p:sldId id="261" r:id="rId7"/>
    <p:sldId id="270" r:id="rId8"/>
    <p:sldId id="271" r:id="rId9"/>
    <p:sldId id="272" r:id="rId10"/>
    <p:sldId id="284" r:id="rId11"/>
    <p:sldId id="265" r:id="rId12"/>
    <p:sldId id="266" r:id="rId13"/>
    <p:sldId id="290" r:id="rId14"/>
    <p:sldId id="299" r:id="rId15"/>
    <p:sldId id="267" r:id="rId16"/>
    <p:sldId id="268" r:id="rId17"/>
    <p:sldId id="269" r:id="rId18"/>
    <p:sldId id="285" r:id="rId19"/>
    <p:sldId id="276" r:id="rId20"/>
    <p:sldId id="279" r:id="rId21"/>
    <p:sldId id="277" r:id="rId22"/>
    <p:sldId id="300" r:id="rId23"/>
    <p:sldId id="286" r:id="rId24"/>
    <p:sldId id="278" r:id="rId25"/>
    <p:sldId id="312" r:id="rId26"/>
    <p:sldId id="313" r:id="rId27"/>
    <p:sldId id="303" r:id="rId28"/>
    <p:sldId id="288" r:id="rId29"/>
    <p:sldId id="280" r:id="rId30"/>
    <p:sldId id="281" r:id="rId31"/>
    <p:sldId id="296" r:id="rId32"/>
    <p:sldId id="282" r:id="rId33"/>
    <p:sldId id="307" r:id="rId34"/>
    <p:sldId id="315" r:id="rId35"/>
    <p:sldId id="310" r:id="rId36"/>
    <p:sldId id="311" r:id="rId37"/>
    <p:sldId id="287" r:id="rId38"/>
    <p:sldId id="273" r:id="rId39"/>
    <p:sldId id="294" r:id="rId40"/>
    <p:sldId id="304" r:id="rId41"/>
    <p:sldId id="306" r:id="rId42"/>
    <p:sldId id="293" r:id="rId43"/>
    <p:sldId id="295" r:id="rId44"/>
    <p:sldId id="297" r:id="rId45"/>
    <p:sldId id="289" r:id="rId46"/>
    <p:sldId id="314" r:id="rId47"/>
  </p:sldIdLst>
  <p:sldSz cx="9144000" cy="6858000" type="screen4x3"/>
  <p:notesSz cx="6797675" cy="9928225"/>
  <p:defaultTextStyle>
    <a:defPPr>
      <a:defRPr lang="fr-FR"/>
    </a:defPPr>
    <a:lvl1pPr algn="ctr" rtl="0" eaLnBrk="0" fontAlgn="base" hangingPunct="0">
      <a:spcBef>
        <a:spcPct val="0"/>
      </a:spcBef>
      <a:spcAft>
        <a:spcPct val="0"/>
      </a:spcAft>
      <a:defRPr sz="3600" kern="1200">
        <a:solidFill>
          <a:schemeClr val="bg1"/>
        </a:solidFill>
        <a:latin typeface="Arial" charset="0"/>
        <a:ea typeface="+mn-ea"/>
        <a:cs typeface="+mn-cs"/>
      </a:defRPr>
    </a:lvl1pPr>
    <a:lvl2pPr marL="457200" algn="ctr" rtl="0" eaLnBrk="0" fontAlgn="base" hangingPunct="0">
      <a:spcBef>
        <a:spcPct val="0"/>
      </a:spcBef>
      <a:spcAft>
        <a:spcPct val="0"/>
      </a:spcAft>
      <a:defRPr sz="3600" kern="1200">
        <a:solidFill>
          <a:schemeClr val="bg1"/>
        </a:solidFill>
        <a:latin typeface="Arial" charset="0"/>
        <a:ea typeface="+mn-ea"/>
        <a:cs typeface="+mn-cs"/>
      </a:defRPr>
    </a:lvl2pPr>
    <a:lvl3pPr marL="914400" algn="ctr" rtl="0" eaLnBrk="0" fontAlgn="base" hangingPunct="0">
      <a:spcBef>
        <a:spcPct val="0"/>
      </a:spcBef>
      <a:spcAft>
        <a:spcPct val="0"/>
      </a:spcAft>
      <a:defRPr sz="3600" kern="1200">
        <a:solidFill>
          <a:schemeClr val="bg1"/>
        </a:solidFill>
        <a:latin typeface="Arial" charset="0"/>
        <a:ea typeface="+mn-ea"/>
        <a:cs typeface="+mn-cs"/>
      </a:defRPr>
    </a:lvl3pPr>
    <a:lvl4pPr marL="1371600" algn="ctr" rtl="0" eaLnBrk="0" fontAlgn="base" hangingPunct="0">
      <a:spcBef>
        <a:spcPct val="0"/>
      </a:spcBef>
      <a:spcAft>
        <a:spcPct val="0"/>
      </a:spcAft>
      <a:defRPr sz="3600" kern="1200">
        <a:solidFill>
          <a:schemeClr val="bg1"/>
        </a:solidFill>
        <a:latin typeface="Arial" charset="0"/>
        <a:ea typeface="+mn-ea"/>
        <a:cs typeface="+mn-cs"/>
      </a:defRPr>
    </a:lvl4pPr>
    <a:lvl5pPr marL="1828800" algn="ctr" rtl="0" eaLnBrk="0" fontAlgn="base" hangingPunct="0">
      <a:spcBef>
        <a:spcPct val="0"/>
      </a:spcBef>
      <a:spcAft>
        <a:spcPct val="0"/>
      </a:spcAft>
      <a:defRPr sz="3600" kern="1200">
        <a:solidFill>
          <a:schemeClr val="bg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3600" kern="1200">
        <a:solidFill>
          <a:schemeClr val="bg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3600" kern="1200">
        <a:solidFill>
          <a:schemeClr val="bg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3600" kern="1200">
        <a:solidFill>
          <a:schemeClr val="bg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3600" kern="1200">
        <a:solidFill>
          <a:schemeClr val="bg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3127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  <a:srgbClr val="FFCC99"/>
    <a:srgbClr val="FFCC66"/>
    <a:srgbClr val="FFCC00"/>
    <a:srgbClr val="00FF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449" autoAdjust="0"/>
    <p:restoredTop sz="94658" autoAdjust="0"/>
  </p:normalViewPr>
  <p:slideViewPr>
    <p:cSldViewPr>
      <p:cViewPr varScale="1">
        <p:scale>
          <a:sx n="95" d="100"/>
          <a:sy n="95" d="100"/>
        </p:scale>
        <p:origin x="-102" y="-18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73" d="100"/>
          <a:sy n="73" d="100"/>
        </p:scale>
        <p:origin x="-2148" y="-96"/>
      </p:cViewPr>
      <p:guideLst>
        <p:guide orient="horz" pos="3127"/>
        <p:guide pos="2141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5">
  <dgm:title val=""/>
  <dgm:desc val=""/>
  <dgm:catLst>
    <dgm:cat type="accent1" pri="11500"/>
  </dgm:catLst>
  <dgm:styleLbl name="node0">
    <dgm:fillClrLst meth="cycle"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1">
        <a:alpha val="90000"/>
      </a:schemeClr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alpha val="90000"/>
      </a:schemeClr>
      <a:schemeClr val="accent1">
        <a:alpha val="5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/>
    <dgm:txEffectClrLst/>
  </dgm:styleLbl>
  <dgm:styleLbl name="lnNode1">
    <dgm:fillClrLst>
      <a:schemeClr val="accent1">
        <a:shade val="90000"/>
      </a:schemeClr>
      <a:schemeClr val="accent1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  <a:alpha val="90000"/>
      </a:schemeClr>
      <a:schemeClr val="accent1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1">
        <a:alpha val="90000"/>
        <a:tint val="40000"/>
      </a:schemeClr>
      <a:schemeClr val="accent1">
        <a:alpha val="5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5">
  <dgm:title val=""/>
  <dgm:desc val=""/>
  <dgm:catLst>
    <dgm:cat type="accent1" pri="11500"/>
  </dgm:catLst>
  <dgm:styleLbl name="node0">
    <dgm:fillClrLst meth="cycle"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1">
        <a:alpha val="90000"/>
      </a:schemeClr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alpha val="90000"/>
      </a:schemeClr>
      <a:schemeClr val="accent1">
        <a:alpha val="5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/>
    <dgm:txEffectClrLst/>
  </dgm:styleLbl>
  <dgm:styleLbl name="lnNode1">
    <dgm:fillClrLst>
      <a:schemeClr val="accent1">
        <a:shade val="90000"/>
      </a:schemeClr>
      <a:schemeClr val="accent1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  <a:alpha val="90000"/>
      </a:schemeClr>
      <a:schemeClr val="accent1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1">
        <a:alpha val="90000"/>
        <a:tint val="40000"/>
      </a:schemeClr>
      <a:schemeClr val="accent1">
        <a:alpha val="5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5">
  <dgm:title val=""/>
  <dgm:desc val=""/>
  <dgm:catLst>
    <dgm:cat type="accent1" pri="11500"/>
  </dgm:catLst>
  <dgm:styleLbl name="node0">
    <dgm:fillClrLst meth="cycle"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1">
        <a:alpha val="90000"/>
      </a:schemeClr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alpha val="90000"/>
      </a:schemeClr>
      <a:schemeClr val="accent1">
        <a:alpha val="5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/>
    <dgm:txEffectClrLst/>
  </dgm:styleLbl>
  <dgm:styleLbl name="lnNode1">
    <dgm:fillClrLst>
      <a:schemeClr val="accent1">
        <a:shade val="90000"/>
      </a:schemeClr>
      <a:schemeClr val="accent1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  <a:alpha val="90000"/>
      </a:schemeClr>
      <a:schemeClr val="accent1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1">
        <a:alpha val="90000"/>
        <a:tint val="40000"/>
      </a:schemeClr>
      <a:schemeClr val="accent1">
        <a:alpha val="5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2591F7F-FB34-4374-9689-8528FEA66A0E}" type="doc">
      <dgm:prSet loTypeId="urn:microsoft.com/office/officeart/2005/8/layout/chevron2" loCatId="list" qsTypeId="urn:microsoft.com/office/officeart/2005/8/quickstyle/3d1" qsCatId="3D" csTypeId="urn:microsoft.com/office/officeart/2005/8/colors/accent1_5" csCatId="accent1" phldr="1"/>
      <dgm:spPr/>
      <dgm:t>
        <a:bodyPr/>
        <a:lstStyle/>
        <a:p>
          <a:endParaRPr lang="lb-LU"/>
        </a:p>
      </dgm:t>
    </dgm:pt>
    <dgm:pt modelId="{9D0FA061-9ABE-413C-BDB3-2FAA0119EFEE}">
      <dgm:prSet phldrT="[Text]"/>
      <dgm:spPr/>
      <dgm:t>
        <a:bodyPr/>
        <a:lstStyle/>
        <a:p>
          <a:r>
            <a:rPr lang="fr-LU" dirty="0" smtClean="0"/>
            <a:t>Règlement BCE/2008/30</a:t>
          </a:r>
          <a:endParaRPr lang="lb-LU" dirty="0"/>
        </a:p>
      </dgm:t>
    </dgm:pt>
    <dgm:pt modelId="{62A714F8-A488-4C2A-8353-8D43E243C589}" type="parTrans" cxnId="{D7E2B11D-B4B6-4A4D-A4BF-B0E4387A900F}">
      <dgm:prSet/>
      <dgm:spPr/>
      <dgm:t>
        <a:bodyPr/>
        <a:lstStyle/>
        <a:p>
          <a:endParaRPr lang="lb-LU"/>
        </a:p>
      </dgm:t>
    </dgm:pt>
    <dgm:pt modelId="{B7E06352-AC0E-4596-BE14-4ECA5E428C77}" type="sibTrans" cxnId="{D7E2B11D-B4B6-4A4D-A4BF-B0E4387A900F}">
      <dgm:prSet/>
      <dgm:spPr/>
      <dgm:t>
        <a:bodyPr/>
        <a:lstStyle/>
        <a:p>
          <a:endParaRPr lang="lb-LU"/>
        </a:p>
      </dgm:t>
    </dgm:pt>
    <dgm:pt modelId="{9F4FD6C9-41E9-45B8-AF8B-DD44BF32BEE6}">
      <dgm:prSet phldrT="[Text]" custT="1"/>
      <dgm:spPr/>
      <dgm:t>
        <a:bodyPr/>
        <a:lstStyle/>
        <a:p>
          <a:r>
            <a:rPr lang="fr-LU" sz="1800" dirty="0" smtClean="0"/>
            <a:t>Liste exhaustive des organismes de titrisation</a:t>
          </a:r>
          <a:endParaRPr lang="lb-LU" sz="1800" dirty="0"/>
        </a:p>
      </dgm:t>
    </dgm:pt>
    <dgm:pt modelId="{2D53473E-9696-436C-8E4C-4B0ED582E1DD}" type="parTrans" cxnId="{72898E22-22AE-4995-9989-0E0071828B9F}">
      <dgm:prSet/>
      <dgm:spPr/>
      <dgm:t>
        <a:bodyPr/>
        <a:lstStyle/>
        <a:p>
          <a:endParaRPr lang="lb-LU"/>
        </a:p>
      </dgm:t>
    </dgm:pt>
    <dgm:pt modelId="{64F14212-B842-4B3C-B1F1-FC3FCAC15C50}" type="sibTrans" cxnId="{72898E22-22AE-4995-9989-0E0071828B9F}">
      <dgm:prSet/>
      <dgm:spPr/>
      <dgm:t>
        <a:bodyPr/>
        <a:lstStyle/>
        <a:p>
          <a:endParaRPr lang="lb-LU"/>
        </a:p>
      </dgm:t>
    </dgm:pt>
    <dgm:pt modelId="{158EC63E-7520-462B-893A-49000943231A}">
      <dgm:prSet phldrT="[Text]"/>
      <dgm:spPr/>
      <dgm:t>
        <a:bodyPr/>
        <a:lstStyle/>
        <a:p>
          <a:r>
            <a:rPr lang="fr-LU" sz="1600" dirty="0" smtClean="0"/>
            <a:t>Périodicité : trimestrielle</a:t>
          </a:r>
          <a:endParaRPr lang="lb-LU" sz="1600" dirty="0"/>
        </a:p>
      </dgm:t>
    </dgm:pt>
    <dgm:pt modelId="{B7D3B70B-EC9E-4D54-B027-1310A5EBEB2A}" type="parTrans" cxnId="{791C2D13-7628-4F24-8B13-0BFD17E60D97}">
      <dgm:prSet/>
      <dgm:spPr/>
      <dgm:t>
        <a:bodyPr/>
        <a:lstStyle/>
        <a:p>
          <a:endParaRPr lang="lb-LU"/>
        </a:p>
      </dgm:t>
    </dgm:pt>
    <dgm:pt modelId="{844B4069-29F6-4FC3-82F1-00466B40E60D}" type="sibTrans" cxnId="{791C2D13-7628-4F24-8B13-0BFD17E60D97}">
      <dgm:prSet/>
      <dgm:spPr/>
      <dgm:t>
        <a:bodyPr/>
        <a:lstStyle/>
        <a:p>
          <a:endParaRPr lang="lb-LU"/>
        </a:p>
      </dgm:t>
    </dgm:pt>
    <dgm:pt modelId="{7E763E4F-3C83-47A5-923C-AC9007D8F1DA}">
      <dgm:prSet phldrT="[Text]"/>
      <dgm:spPr/>
      <dgm:t>
        <a:bodyPr/>
        <a:lstStyle/>
        <a:p>
          <a:r>
            <a:rPr lang="fr-LU" dirty="0" smtClean="0"/>
            <a:t>Circulaire BCL 2009/224</a:t>
          </a:r>
          <a:endParaRPr lang="lb-LU" dirty="0"/>
        </a:p>
      </dgm:t>
    </dgm:pt>
    <dgm:pt modelId="{F4A11B0F-229A-4DC4-B25F-9F30B2B03940}" type="parTrans" cxnId="{86D6CC67-D82C-4106-BE28-F0515FC66BEC}">
      <dgm:prSet/>
      <dgm:spPr/>
      <dgm:t>
        <a:bodyPr/>
        <a:lstStyle/>
        <a:p>
          <a:endParaRPr lang="lb-LU"/>
        </a:p>
      </dgm:t>
    </dgm:pt>
    <dgm:pt modelId="{45AAB021-0B33-4D28-B636-CE32645ED8A2}" type="sibTrans" cxnId="{86D6CC67-D82C-4106-BE28-F0515FC66BEC}">
      <dgm:prSet/>
      <dgm:spPr/>
      <dgm:t>
        <a:bodyPr/>
        <a:lstStyle/>
        <a:p>
          <a:endParaRPr lang="lb-LU"/>
        </a:p>
      </dgm:t>
    </dgm:pt>
    <dgm:pt modelId="{0864C862-B219-4E2A-B09B-C98DC59C11DE}">
      <dgm:prSet phldrT="[Text]" custT="1"/>
      <dgm:spPr/>
      <dgm:t>
        <a:bodyPr/>
        <a:lstStyle/>
        <a:p>
          <a:r>
            <a:rPr lang="fr-LU" sz="1800" dirty="0" smtClean="0"/>
            <a:t>Transcription du règlement BCE/2008/30 </a:t>
          </a:r>
          <a:endParaRPr lang="lb-LU" sz="1800" dirty="0"/>
        </a:p>
      </dgm:t>
    </dgm:pt>
    <dgm:pt modelId="{52A78E7A-7585-49CD-92F2-7B2D6A621F2A}" type="parTrans" cxnId="{40BF7F5C-F340-4745-89E5-4E63DEE6F784}">
      <dgm:prSet/>
      <dgm:spPr/>
      <dgm:t>
        <a:bodyPr/>
        <a:lstStyle/>
        <a:p>
          <a:endParaRPr lang="lb-LU"/>
        </a:p>
      </dgm:t>
    </dgm:pt>
    <dgm:pt modelId="{F6C892C7-554F-40FD-9368-4EF30E1299FB}" type="sibTrans" cxnId="{40BF7F5C-F340-4745-89E5-4E63DEE6F784}">
      <dgm:prSet/>
      <dgm:spPr/>
      <dgm:t>
        <a:bodyPr/>
        <a:lstStyle/>
        <a:p>
          <a:endParaRPr lang="lb-LU"/>
        </a:p>
      </dgm:t>
    </dgm:pt>
    <dgm:pt modelId="{17931EAE-AF89-41BA-9FA0-6D329E2CAE41}">
      <dgm:prSet phldrT="[Text]" custT="1"/>
      <dgm:spPr/>
      <dgm:t>
        <a:bodyPr/>
        <a:lstStyle/>
        <a:p>
          <a:r>
            <a:rPr lang="fr-LU" sz="1800" dirty="0" smtClean="0"/>
            <a:t>Entrée en vigueur : données au 31/12/2009</a:t>
          </a:r>
          <a:endParaRPr lang="lb-LU" sz="1800" dirty="0"/>
        </a:p>
      </dgm:t>
    </dgm:pt>
    <dgm:pt modelId="{7F1E7430-D3F4-4990-B084-46A72A27E4AA}" type="parTrans" cxnId="{DED33E08-B1A9-47FA-8919-F5F8C07BB1EF}">
      <dgm:prSet/>
      <dgm:spPr/>
      <dgm:t>
        <a:bodyPr/>
        <a:lstStyle/>
        <a:p>
          <a:endParaRPr lang="lb-LU"/>
        </a:p>
      </dgm:t>
    </dgm:pt>
    <dgm:pt modelId="{DF730D12-34B8-4CA7-84E5-11C8C5A656AB}" type="sibTrans" cxnId="{DED33E08-B1A9-47FA-8919-F5F8C07BB1EF}">
      <dgm:prSet/>
      <dgm:spPr/>
      <dgm:t>
        <a:bodyPr/>
        <a:lstStyle/>
        <a:p>
          <a:endParaRPr lang="lb-LU"/>
        </a:p>
      </dgm:t>
    </dgm:pt>
    <dgm:pt modelId="{D6C3FBCA-4F1E-43C0-BDA7-7AFB0D534A14}">
      <dgm:prSet phldrT="[Text]"/>
      <dgm:spPr/>
      <dgm:t>
        <a:bodyPr/>
        <a:lstStyle/>
        <a:p>
          <a:r>
            <a:rPr lang="fr-LU" sz="1600" dirty="0" smtClean="0"/>
            <a:t>Périmètre : encours, transactions financières, abandons/réductions de créances</a:t>
          </a:r>
          <a:endParaRPr lang="lb-LU" sz="1600" dirty="0"/>
        </a:p>
      </dgm:t>
    </dgm:pt>
    <dgm:pt modelId="{75CD6A04-C022-434F-8502-ED2C1F92FCD7}" type="parTrans" cxnId="{3313F0AC-FAEE-4407-A5CD-D4955220A902}">
      <dgm:prSet/>
      <dgm:spPr/>
      <dgm:t>
        <a:bodyPr/>
        <a:lstStyle/>
        <a:p>
          <a:endParaRPr lang="lb-LU"/>
        </a:p>
      </dgm:t>
    </dgm:pt>
    <dgm:pt modelId="{3E4495BE-ED05-4A60-96B5-B76285E25EE7}" type="sibTrans" cxnId="{3313F0AC-FAEE-4407-A5CD-D4955220A902}">
      <dgm:prSet/>
      <dgm:spPr/>
      <dgm:t>
        <a:bodyPr/>
        <a:lstStyle/>
        <a:p>
          <a:endParaRPr lang="lb-LU"/>
        </a:p>
      </dgm:t>
    </dgm:pt>
    <dgm:pt modelId="{D991B14A-2508-4CD9-B866-90C3059A1C20}">
      <dgm:prSet phldrT="[Text]" custT="1"/>
      <dgm:spPr/>
      <dgm:t>
        <a:bodyPr/>
        <a:lstStyle/>
        <a:p>
          <a:r>
            <a:rPr lang="fr-LU" sz="1800" dirty="0" smtClean="0"/>
            <a:t>Collecte statistique</a:t>
          </a:r>
          <a:endParaRPr lang="lb-LU" sz="1800" dirty="0"/>
        </a:p>
      </dgm:t>
    </dgm:pt>
    <dgm:pt modelId="{227D4200-74D6-417E-8BEA-F3C5411B7007}" type="parTrans" cxnId="{573FE2CE-3252-494B-B768-CD4CA6EDDDD4}">
      <dgm:prSet/>
      <dgm:spPr/>
      <dgm:t>
        <a:bodyPr/>
        <a:lstStyle/>
        <a:p>
          <a:endParaRPr lang="lb-LU"/>
        </a:p>
      </dgm:t>
    </dgm:pt>
    <dgm:pt modelId="{A653B6EF-4CA9-4F1A-B1DF-43645797E121}" type="sibTrans" cxnId="{573FE2CE-3252-494B-B768-CD4CA6EDDDD4}">
      <dgm:prSet/>
      <dgm:spPr/>
      <dgm:t>
        <a:bodyPr/>
        <a:lstStyle/>
        <a:p>
          <a:endParaRPr lang="lb-LU"/>
        </a:p>
      </dgm:t>
    </dgm:pt>
    <dgm:pt modelId="{10F0CC5C-2B26-461F-B55B-CDA59A089C9A}">
      <dgm:prSet phldrT="[Text]" custT="1"/>
      <dgm:spPr/>
      <dgm:t>
        <a:bodyPr/>
        <a:lstStyle/>
        <a:p>
          <a:r>
            <a:rPr lang="fr-LU" sz="1800" dirty="0" smtClean="0"/>
            <a:t>Définition d’un organisme de titrisation</a:t>
          </a:r>
          <a:endParaRPr lang="lb-LU" sz="1800" dirty="0"/>
        </a:p>
      </dgm:t>
    </dgm:pt>
    <dgm:pt modelId="{E45E2BFD-4349-4DF8-9E55-972C2EA48D06}" type="parTrans" cxnId="{0892C13D-B48A-4106-B51A-997BBF6C1988}">
      <dgm:prSet/>
      <dgm:spPr/>
      <dgm:t>
        <a:bodyPr/>
        <a:lstStyle/>
        <a:p>
          <a:endParaRPr lang="lb-LU"/>
        </a:p>
      </dgm:t>
    </dgm:pt>
    <dgm:pt modelId="{39D39E95-AC30-4438-B890-ABE9359EE39E}" type="sibTrans" cxnId="{0892C13D-B48A-4106-B51A-997BBF6C1988}">
      <dgm:prSet/>
      <dgm:spPr/>
      <dgm:t>
        <a:bodyPr/>
        <a:lstStyle/>
        <a:p>
          <a:endParaRPr lang="lb-LU"/>
        </a:p>
      </dgm:t>
    </dgm:pt>
    <dgm:pt modelId="{F0BA6EDE-14F0-4545-B816-6DA4030E25DA}">
      <dgm:prSet phldrT="[Text]"/>
      <dgm:spPr/>
      <dgm:t>
        <a:bodyPr/>
        <a:lstStyle/>
        <a:p>
          <a:r>
            <a:rPr lang="fr-LU" sz="1600" dirty="0" smtClean="0"/>
            <a:t>Rapport S2.14 sur les encours</a:t>
          </a:r>
          <a:endParaRPr lang="lb-LU" sz="1600" dirty="0"/>
        </a:p>
      </dgm:t>
    </dgm:pt>
    <dgm:pt modelId="{BB02478E-1A7F-44DC-BE12-B6C94C5DB7DF}" type="parTrans" cxnId="{8FEFA529-C0E4-4228-862E-F972A487AF19}">
      <dgm:prSet/>
      <dgm:spPr/>
      <dgm:t>
        <a:bodyPr/>
        <a:lstStyle/>
        <a:p>
          <a:endParaRPr lang="lb-LU"/>
        </a:p>
      </dgm:t>
    </dgm:pt>
    <dgm:pt modelId="{B644A872-39FC-4097-ADD1-685B3773E687}" type="sibTrans" cxnId="{8FEFA529-C0E4-4228-862E-F972A487AF19}">
      <dgm:prSet/>
      <dgm:spPr/>
      <dgm:t>
        <a:bodyPr/>
        <a:lstStyle/>
        <a:p>
          <a:endParaRPr lang="lb-LU"/>
        </a:p>
      </dgm:t>
    </dgm:pt>
    <dgm:pt modelId="{269D39C8-9D0F-494F-8333-628C10C440EE}">
      <dgm:prSet phldrT="[Text]"/>
      <dgm:spPr/>
      <dgm:t>
        <a:bodyPr/>
        <a:lstStyle/>
        <a:p>
          <a:r>
            <a:rPr lang="fr-LU" sz="1600" dirty="0" smtClean="0"/>
            <a:t>Rapport S2.15 sur les transactions financières et les abandons/réductions de crédits </a:t>
          </a:r>
          <a:r>
            <a:rPr lang="fr-LU" sz="1600" dirty="0" err="1" smtClean="0"/>
            <a:t>titrisés</a:t>
          </a:r>
          <a:endParaRPr lang="lb-LU" sz="1600" dirty="0"/>
        </a:p>
      </dgm:t>
    </dgm:pt>
    <dgm:pt modelId="{D51A087D-31CC-4393-B561-522783D80A0B}" type="parTrans" cxnId="{F27D2900-41AC-4784-89A2-959ABBB9078B}">
      <dgm:prSet/>
      <dgm:spPr/>
      <dgm:t>
        <a:bodyPr/>
        <a:lstStyle/>
        <a:p>
          <a:endParaRPr lang="lb-LU"/>
        </a:p>
      </dgm:t>
    </dgm:pt>
    <dgm:pt modelId="{01E30AB8-3BAB-402B-869C-0A195FF20569}" type="sibTrans" cxnId="{F27D2900-41AC-4784-89A2-959ABBB9078B}">
      <dgm:prSet/>
      <dgm:spPr/>
      <dgm:t>
        <a:bodyPr/>
        <a:lstStyle/>
        <a:p>
          <a:endParaRPr lang="lb-LU"/>
        </a:p>
      </dgm:t>
    </dgm:pt>
    <dgm:pt modelId="{14F3B6D7-077E-4024-8CC6-0EBAC5F2FE56}">
      <dgm:prSet phldrT="[Text]"/>
      <dgm:spPr/>
      <dgm:t>
        <a:bodyPr/>
        <a:lstStyle/>
        <a:p>
          <a:r>
            <a:rPr lang="fr-LU" sz="1600" dirty="0" smtClean="0"/>
            <a:t>Enregistrement des véhicules de titrisation luxembourgeois</a:t>
          </a:r>
          <a:endParaRPr lang="lb-LU" sz="1600" dirty="0"/>
        </a:p>
      </dgm:t>
    </dgm:pt>
    <dgm:pt modelId="{90DE5A74-785A-4AE0-912B-610B0F5E1AB1}" type="parTrans" cxnId="{B1F0ABB0-CBD9-47C6-95E7-9A6CEE1D32F4}">
      <dgm:prSet/>
      <dgm:spPr/>
      <dgm:t>
        <a:bodyPr/>
        <a:lstStyle/>
        <a:p>
          <a:endParaRPr lang="lb-LU"/>
        </a:p>
      </dgm:t>
    </dgm:pt>
    <dgm:pt modelId="{E2DBBE31-C65F-4FCD-8703-746B37906FE5}" type="sibTrans" cxnId="{B1F0ABB0-CBD9-47C6-95E7-9A6CEE1D32F4}">
      <dgm:prSet/>
      <dgm:spPr/>
      <dgm:t>
        <a:bodyPr/>
        <a:lstStyle/>
        <a:p>
          <a:endParaRPr lang="lb-LU"/>
        </a:p>
      </dgm:t>
    </dgm:pt>
    <dgm:pt modelId="{1A561C0B-2474-4050-9E84-6A3DADC13720}" type="pres">
      <dgm:prSet presAssocID="{22591F7F-FB34-4374-9689-8528FEA66A0E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lb-LU"/>
        </a:p>
      </dgm:t>
    </dgm:pt>
    <dgm:pt modelId="{704E0DE8-89DD-4E0C-8ED7-F936376BE9D3}" type="pres">
      <dgm:prSet presAssocID="{9D0FA061-9ABE-413C-BDB3-2FAA0119EFEE}" presName="composite" presStyleCnt="0"/>
      <dgm:spPr/>
      <dgm:t>
        <a:bodyPr/>
        <a:lstStyle/>
        <a:p>
          <a:endParaRPr lang="en-US"/>
        </a:p>
      </dgm:t>
    </dgm:pt>
    <dgm:pt modelId="{610F453F-ACC0-41D9-8BAF-8ACBF6A9C5FB}" type="pres">
      <dgm:prSet presAssocID="{9D0FA061-9ABE-413C-BDB3-2FAA0119EFEE}" presName="parentText" presStyleLbl="alignNode1" presStyleIdx="0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lb-LU"/>
        </a:p>
      </dgm:t>
    </dgm:pt>
    <dgm:pt modelId="{89F69BDB-AEAC-420C-914A-A790E4156366}" type="pres">
      <dgm:prSet presAssocID="{9D0FA061-9ABE-413C-BDB3-2FAA0119EFEE}" presName="descendantText" presStyleLbl="alignAcc1" presStyleIdx="0" presStyleCnt="2">
        <dgm:presLayoutVars>
          <dgm:bulletEnabled val="1"/>
        </dgm:presLayoutVars>
      </dgm:prSet>
      <dgm:spPr/>
      <dgm:t>
        <a:bodyPr/>
        <a:lstStyle/>
        <a:p>
          <a:endParaRPr lang="lb-LU"/>
        </a:p>
      </dgm:t>
    </dgm:pt>
    <dgm:pt modelId="{55AD701E-E498-4E7C-8D60-660741599C29}" type="pres">
      <dgm:prSet presAssocID="{B7E06352-AC0E-4596-BE14-4ECA5E428C77}" presName="sp" presStyleCnt="0"/>
      <dgm:spPr/>
      <dgm:t>
        <a:bodyPr/>
        <a:lstStyle/>
        <a:p>
          <a:endParaRPr lang="en-US"/>
        </a:p>
      </dgm:t>
    </dgm:pt>
    <dgm:pt modelId="{20B8E050-9432-413C-8290-2D674CE17C3B}" type="pres">
      <dgm:prSet presAssocID="{7E763E4F-3C83-47A5-923C-AC9007D8F1DA}" presName="composite" presStyleCnt="0"/>
      <dgm:spPr/>
      <dgm:t>
        <a:bodyPr/>
        <a:lstStyle/>
        <a:p>
          <a:endParaRPr lang="en-US"/>
        </a:p>
      </dgm:t>
    </dgm:pt>
    <dgm:pt modelId="{C375D1DB-248A-4E65-A869-CEDDA13AB92F}" type="pres">
      <dgm:prSet presAssocID="{7E763E4F-3C83-47A5-923C-AC9007D8F1DA}" presName="parentText" presStyleLbl="alignNode1" presStyleIdx="1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lb-LU"/>
        </a:p>
      </dgm:t>
    </dgm:pt>
    <dgm:pt modelId="{CAB07A65-926B-458E-A187-95C666A64AED}" type="pres">
      <dgm:prSet presAssocID="{7E763E4F-3C83-47A5-923C-AC9007D8F1DA}" presName="descendantText" presStyleLbl="alignAcc1" presStyleIdx="1" presStyleCnt="2">
        <dgm:presLayoutVars>
          <dgm:bulletEnabled val="1"/>
        </dgm:presLayoutVars>
      </dgm:prSet>
      <dgm:spPr/>
      <dgm:t>
        <a:bodyPr/>
        <a:lstStyle/>
        <a:p>
          <a:endParaRPr lang="lb-LU"/>
        </a:p>
      </dgm:t>
    </dgm:pt>
  </dgm:ptLst>
  <dgm:cxnLst>
    <dgm:cxn modelId="{D7E2B11D-B4B6-4A4D-A4BF-B0E4387A900F}" srcId="{22591F7F-FB34-4374-9689-8528FEA66A0E}" destId="{9D0FA061-9ABE-413C-BDB3-2FAA0119EFEE}" srcOrd="0" destOrd="0" parTransId="{62A714F8-A488-4C2A-8353-8D43E243C589}" sibTransId="{B7E06352-AC0E-4596-BE14-4ECA5E428C77}"/>
    <dgm:cxn modelId="{F3959ED7-99F7-47BB-B045-27FE96001F0D}" type="presOf" srcId="{9F4FD6C9-41E9-45B8-AF8B-DD44BF32BEE6}" destId="{89F69BDB-AEAC-420C-914A-A790E4156366}" srcOrd="0" destOrd="1" presId="urn:microsoft.com/office/officeart/2005/8/layout/chevron2"/>
    <dgm:cxn modelId="{40BF7F5C-F340-4745-89E5-4E63DEE6F784}" srcId="{7E763E4F-3C83-47A5-923C-AC9007D8F1DA}" destId="{0864C862-B219-4E2A-B09B-C98DC59C11DE}" srcOrd="0" destOrd="0" parTransId="{52A78E7A-7585-49CD-92F2-7B2D6A621F2A}" sibTransId="{F6C892C7-554F-40FD-9368-4EF30E1299FB}"/>
    <dgm:cxn modelId="{72898E22-22AE-4995-9989-0E0071828B9F}" srcId="{9D0FA061-9ABE-413C-BDB3-2FAA0119EFEE}" destId="{9F4FD6C9-41E9-45B8-AF8B-DD44BF32BEE6}" srcOrd="1" destOrd="0" parTransId="{2D53473E-9696-436C-8E4C-4B0ED582E1DD}" sibTransId="{64F14212-B842-4B3C-B1F1-FC3FCAC15C50}"/>
    <dgm:cxn modelId="{3E0759A9-262D-4D65-98CC-90DB09238957}" type="presOf" srcId="{22591F7F-FB34-4374-9689-8528FEA66A0E}" destId="{1A561C0B-2474-4050-9E84-6A3DADC13720}" srcOrd="0" destOrd="0" presId="urn:microsoft.com/office/officeart/2005/8/layout/chevron2"/>
    <dgm:cxn modelId="{A94F67B6-6E19-4068-AFFF-410C17CD1627}" type="presOf" srcId="{D991B14A-2508-4CD9-B866-90C3059A1C20}" destId="{89F69BDB-AEAC-420C-914A-A790E4156366}" srcOrd="0" destOrd="2" presId="urn:microsoft.com/office/officeart/2005/8/layout/chevron2"/>
    <dgm:cxn modelId="{F27D2900-41AC-4784-89A2-959ABBB9078B}" srcId="{0864C862-B219-4E2A-B09B-C98DC59C11DE}" destId="{269D39C8-9D0F-494F-8333-628C10C440EE}" srcOrd="2" destOrd="0" parTransId="{D51A087D-31CC-4393-B561-522783D80A0B}" sibTransId="{01E30AB8-3BAB-402B-869C-0A195FF20569}"/>
    <dgm:cxn modelId="{36754CDB-9DAF-4F1B-B308-8D08A37BC008}" type="presOf" srcId="{14F3B6D7-077E-4024-8CC6-0EBAC5F2FE56}" destId="{CAB07A65-926B-458E-A187-95C666A64AED}" srcOrd="0" destOrd="1" presId="urn:microsoft.com/office/officeart/2005/8/layout/chevron2"/>
    <dgm:cxn modelId="{09A343F4-529B-4DBC-9F2C-0320BD56E4BA}" type="presOf" srcId="{9D0FA061-9ABE-413C-BDB3-2FAA0119EFEE}" destId="{610F453F-ACC0-41D9-8BAF-8ACBF6A9C5FB}" srcOrd="0" destOrd="0" presId="urn:microsoft.com/office/officeart/2005/8/layout/chevron2"/>
    <dgm:cxn modelId="{B1F0ABB0-CBD9-47C6-95E7-9A6CEE1D32F4}" srcId="{0864C862-B219-4E2A-B09B-C98DC59C11DE}" destId="{14F3B6D7-077E-4024-8CC6-0EBAC5F2FE56}" srcOrd="0" destOrd="0" parTransId="{90DE5A74-785A-4AE0-912B-610B0F5E1AB1}" sibTransId="{E2DBBE31-C65F-4FCD-8703-746B37906FE5}"/>
    <dgm:cxn modelId="{86D6CC67-D82C-4106-BE28-F0515FC66BEC}" srcId="{22591F7F-FB34-4374-9689-8528FEA66A0E}" destId="{7E763E4F-3C83-47A5-923C-AC9007D8F1DA}" srcOrd="1" destOrd="0" parTransId="{F4A11B0F-229A-4DC4-B25F-9F30B2B03940}" sibTransId="{45AAB021-0B33-4D28-B636-CE32645ED8A2}"/>
    <dgm:cxn modelId="{DED33E08-B1A9-47FA-8919-F5F8C07BB1EF}" srcId="{7E763E4F-3C83-47A5-923C-AC9007D8F1DA}" destId="{17931EAE-AF89-41BA-9FA0-6D329E2CAE41}" srcOrd="1" destOrd="0" parTransId="{7F1E7430-D3F4-4990-B084-46A72A27E4AA}" sibTransId="{DF730D12-34B8-4CA7-84E5-11C8C5A656AB}"/>
    <dgm:cxn modelId="{416D2111-F0D5-4B4A-883E-6866D326B311}" type="presOf" srcId="{7E763E4F-3C83-47A5-923C-AC9007D8F1DA}" destId="{C375D1DB-248A-4E65-A869-CEDDA13AB92F}" srcOrd="0" destOrd="0" presId="urn:microsoft.com/office/officeart/2005/8/layout/chevron2"/>
    <dgm:cxn modelId="{B1FD0469-63ED-4555-82E9-237C4393D392}" type="presOf" srcId="{10F0CC5C-2B26-461F-B55B-CDA59A089C9A}" destId="{89F69BDB-AEAC-420C-914A-A790E4156366}" srcOrd="0" destOrd="0" presId="urn:microsoft.com/office/officeart/2005/8/layout/chevron2"/>
    <dgm:cxn modelId="{5E106680-612F-417F-AA7A-3CB2A523B243}" type="presOf" srcId="{17931EAE-AF89-41BA-9FA0-6D329E2CAE41}" destId="{CAB07A65-926B-458E-A187-95C666A64AED}" srcOrd="0" destOrd="4" presId="urn:microsoft.com/office/officeart/2005/8/layout/chevron2"/>
    <dgm:cxn modelId="{52BEF449-A161-495A-85D0-A049039AAB9F}" type="presOf" srcId="{158EC63E-7520-462B-893A-49000943231A}" destId="{89F69BDB-AEAC-420C-914A-A790E4156366}" srcOrd="0" destOrd="3" presId="urn:microsoft.com/office/officeart/2005/8/layout/chevron2"/>
    <dgm:cxn modelId="{573FE2CE-3252-494B-B768-CD4CA6EDDDD4}" srcId="{9D0FA061-9ABE-413C-BDB3-2FAA0119EFEE}" destId="{D991B14A-2508-4CD9-B866-90C3059A1C20}" srcOrd="2" destOrd="0" parTransId="{227D4200-74D6-417E-8BEA-F3C5411B7007}" sibTransId="{A653B6EF-4CA9-4F1A-B1DF-43645797E121}"/>
    <dgm:cxn modelId="{4E0E467F-6BF1-4132-B578-34DCD6E3A949}" type="presOf" srcId="{0864C862-B219-4E2A-B09B-C98DC59C11DE}" destId="{CAB07A65-926B-458E-A187-95C666A64AED}" srcOrd="0" destOrd="0" presId="urn:microsoft.com/office/officeart/2005/8/layout/chevron2"/>
    <dgm:cxn modelId="{0892C13D-B48A-4106-B51A-997BBF6C1988}" srcId="{9D0FA061-9ABE-413C-BDB3-2FAA0119EFEE}" destId="{10F0CC5C-2B26-461F-B55B-CDA59A089C9A}" srcOrd="0" destOrd="0" parTransId="{E45E2BFD-4349-4DF8-9E55-972C2EA48D06}" sibTransId="{39D39E95-AC30-4438-B890-ABE9359EE39E}"/>
    <dgm:cxn modelId="{181FFE75-38F7-4DD8-97B4-49529023B1D2}" type="presOf" srcId="{F0BA6EDE-14F0-4545-B816-6DA4030E25DA}" destId="{CAB07A65-926B-458E-A187-95C666A64AED}" srcOrd="0" destOrd="2" presId="urn:microsoft.com/office/officeart/2005/8/layout/chevron2"/>
    <dgm:cxn modelId="{8901C522-36F6-4F29-BF43-BA0A81C8F6FD}" type="presOf" srcId="{D6C3FBCA-4F1E-43C0-BDA7-7AFB0D534A14}" destId="{89F69BDB-AEAC-420C-914A-A790E4156366}" srcOrd="0" destOrd="4" presId="urn:microsoft.com/office/officeart/2005/8/layout/chevron2"/>
    <dgm:cxn modelId="{791C2D13-7628-4F24-8B13-0BFD17E60D97}" srcId="{D991B14A-2508-4CD9-B866-90C3059A1C20}" destId="{158EC63E-7520-462B-893A-49000943231A}" srcOrd="0" destOrd="0" parTransId="{B7D3B70B-EC9E-4D54-B027-1310A5EBEB2A}" sibTransId="{844B4069-29F6-4FC3-82F1-00466B40E60D}"/>
    <dgm:cxn modelId="{F85EC30E-1A47-4E46-A70D-0320B4570A9A}" type="presOf" srcId="{269D39C8-9D0F-494F-8333-628C10C440EE}" destId="{CAB07A65-926B-458E-A187-95C666A64AED}" srcOrd="0" destOrd="3" presId="urn:microsoft.com/office/officeart/2005/8/layout/chevron2"/>
    <dgm:cxn modelId="{3313F0AC-FAEE-4407-A5CD-D4955220A902}" srcId="{D991B14A-2508-4CD9-B866-90C3059A1C20}" destId="{D6C3FBCA-4F1E-43C0-BDA7-7AFB0D534A14}" srcOrd="1" destOrd="0" parTransId="{75CD6A04-C022-434F-8502-ED2C1F92FCD7}" sibTransId="{3E4495BE-ED05-4A60-96B5-B76285E25EE7}"/>
    <dgm:cxn modelId="{8FEFA529-C0E4-4228-862E-F972A487AF19}" srcId="{0864C862-B219-4E2A-B09B-C98DC59C11DE}" destId="{F0BA6EDE-14F0-4545-B816-6DA4030E25DA}" srcOrd="1" destOrd="0" parTransId="{BB02478E-1A7F-44DC-BE12-B6C94C5DB7DF}" sibTransId="{B644A872-39FC-4097-ADD1-685B3773E687}"/>
    <dgm:cxn modelId="{5F0B09ED-521C-47D7-98CA-4CD958209D0C}" type="presParOf" srcId="{1A561C0B-2474-4050-9E84-6A3DADC13720}" destId="{704E0DE8-89DD-4E0C-8ED7-F936376BE9D3}" srcOrd="0" destOrd="0" presId="urn:microsoft.com/office/officeart/2005/8/layout/chevron2"/>
    <dgm:cxn modelId="{B1B91995-D2E8-4937-B75A-17BE4BBBB679}" type="presParOf" srcId="{704E0DE8-89DD-4E0C-8ED7-F936376BE9D3}" destId="{610F453F-ACC0-41D9-8BAF-8ACBF6A9C5FB}" srcOrd="0" destOrd="0" presId="urn:microsoft.com/office/officeart/2005/8/layout/chevron2"/>
    <dgm:cxn modelId="{2575E0FE-3448-4B1E-804B-B82A9012A099}" type="presParOf" srcId="{704E0DE8-89DD-4E0C-8ED7-F936376BE9D3}" destId="{89F69BDB-AEAC-420C-914A-A790E4156366}" srcOrd="1" destOrd="0" presId="urn:microsoft.com/office/officeart/2005/8/layout/chevron2"/>
    <dgm:cxn modelId="{EBA5063B-A674-4FE0-9C73-2B8E7D6CEC65}" type="presParOf" srcId="{1A561C0B-2474-4050-9E84-6A3DADC13720}" destId="{55AD701E-E498-4E7C-8D60-660741599C29}" srcOrd="1" destOrd="0" presId="urn:microsoft.com/office/officeart/2005/8/layout/chevron2"/>
    <dgm:cxn modelId="{1863AC36-71D3-481D-9C05-F25DDB89319A}" type="presParOf" srcId="{1A561C0B-2474-4050-9E84-6A3DADC13720}" destId="{20B8E050-9432-413C-8290-2D674CE17C3B}" srcOrd="2" destOrd="0" presId="urn:microsoft.com/office/officeart/2005/8/layout/chevron2"/>
    <dgm:cxn modelId="{6E4548BF-CC76-48A1-8EF9-15742FB2ED04}" type="presParOf" srcId="{20B8E050-9432-413C-8290-2D674CE17C3B}" destId="{C375D1DB-248A-4E65-A869-CEDDA13AB92F}" srcOrd="0" destOrd="0" presId="urn:microsoft.com/office/officeart/2005/8/layout/chevron2"/>
    <dgm:cxn modelId="{E1367D1D-A043-47D5-A57C-82A5B4008D62}" type="presParOf" srcId="{20B8E050-9432-413C-8290-2D674CE17C3B}" destId="{CAB07A65-926B-458E-A187-95C666A64AED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2591F7F-FB34-4374-9689-8528FEA66A0E}" type="doc">
      <dgm:prSet loTypeId="urn:microsoft.com/office/officeart/2005/8/layout/chevron2" loCatId="list" qsTypeId="urn:microsoft.com/office/officeart/2005/8/quickstyle/3d1" qsCatId="3D" csTypeId="urn:microsoft.com/office/officeart/2005/8/colors/accent1_5" csCatId="accent1" phldr="1"/>
      <dgm:spPr/>
      <dgm:t>
        <a:bodyPr/>
        <a:lstStyle/>
        <a:p>
          <a:endParaRPr lang="lb-LU"/>
        </a:p>
      </dgm:t>
    </dgm:pt>
    <dgm:pt modelId="{9D0FA061-9ABE-413C-BDB3-2FAA0119EFEE}">
      <dgm:prSet phldrT="[Text]"/>
      <dgm:spPr/>
      <dgm:t>
        <a:bodyPr/>
        <a:lstStyle/>
        <a:p>
          <a:r>
            <a:rPr lang="fr-LU" dirty="0" smtClean="0"/>
            <a:t>Règlement BCE/2012/24</a:t>
          </a:r>
          <a:endParaRPr lang="lb-LU" dirty="0"/>
        </a:p>
      </dgm:t>
    </dgm:pt>
    <dgm:pt modelId="{62A714F8-A488-4C2A-8353-8D43E243C589}" type="parTrans" cxnId="{D7E2B11D-B4B6-4A4D-A4BF-B0E4387A900F}">
      <dgm:prSet/>
      <dgm:spPr/>
      <dgm:t>
        <a:bodyPr/>
        <a:lstStyle/>
        <a:p>
          <a:endParaRPr lang="lb-LU"/>
        </a:p>
      </dgm:t>
    </dgm:pt>
    <dgm:pt modelId="{B7E06352-AC0E-4596-BE14-4ECA5E428C77}" type="sibTrans" cxnId="{D7E2B11D-B4B6-4A4D-A4BF-B0E4387A900F}">
      <dgm:prSet/>
      <dgm:spPr/>
      <dgm:t>
        <a:bodyPr/>
        <a:lstStyle/>
        <a:p>
          <a:endParaRPr lang="lb-LU"/>
        </a:p>
      </dgm:t>
    </dgm:pt>
    <dgm:pt modelId="{7E763E4F-3C83-47A5-923C-AC9007D8F1DA}">
      <dgm:prSet phldrT="[Text]"/>
      <dgm:spPr/>
      <dgm:t>
        <a:bodyPr/>
        <a:lstStyle/>
        <a:p>
          <a:r>
            <a:rPr lang="fr-LU" dirty="0" smtClean="0"/>
            <a:t>Circulaire BCL 2013/232</a:t>
          </a:r>
          <a:endParaRPr lang="lb-LU" dirty="0"/>
        </a:p>
      </dgm:t>
    </dgm:pt>
    <dgm:pt modelId="{F4A11B0F-229A-4DC4-B25F-9F30B2B03940}" type="parTrans" cxnId="{86D6CC67-D82C-4106-BE28-F0515FC66BEC}">
      <dgm:prSet/>
      <dgm:spPr/>
      <dgm:t>
        <a:bodyPr/>
        <a:lstStyle/>
        <a:p>
          <a:endParaRPr lang="lb-LU"/>
        </a:p>
      </dgm:t>
    </dgm:pt>
    <dgm:pt modelId="{45AAB021-0B33-4D28-B636-CE32645ED8A2}" type="sibTrans" cxnId="{86D6CC67-D82C-4106-BE28-F0515FC66BEC}">
      <dgm:prSet/>
      <dgm:spPr/>
      <dgm:t>
        <a:bodyPr/>
        <a:lstStyle/>
        <a:p>
          <a:endParaRPr lang="lb-LU"/>
        </a:p>
      </dgm:t>
    </dgm:pt>
    <dgm:pt modelId="{0864C862-B219-4E2A-B09B-C98DC59C11DE}">
      <dgm:prSet phldrT="[Text]" custT="1"/>
      <dgm:spPr/>
      <dgm:t>
        <a:bodyPr/>
        <a:lstStyle/>
        <a:p>
          <a:r>
            <a:rPr lang="fr-LU" sz="1800" dirty="0" smtClean="0"/>
            <a:t>Introduction d’un rapport titre par titre (TPT)</a:t>
          </a:r>
          <a:endParaRPr lang="lb-LU" sz="1800" dirty="0"/>
        </a:p>
      </dgm:t>
    </dgm:pt>
    <dgm:pt modelId="{52A78E7A-7585-49CD-92F2-7B2D6A621F2A}" type="parTrans" cxnId="{40BF7F5C-F340-4745-89E5-4E63DEE6F784}">
      <dgm:prSet/>
      <dgm:spPr/>
      <dgm:t>
        <a:bodyPr/>
        <a:lstStyle/>
        <a:p>
          <a:endParaRPr lang="lb-LU"/>
        </a:p>
      </dgm:t>
    </dgm:pt>
    <dgm:pt modelId="{F6C892C7-554F-40FD-9368-4EF30E1299FB}" type="sibTrans" cxnId="{40BF7F5C-F340-4745-89E5-4E63DEE6F784}">
      <dgm:prSet/>
      <dgm:spPr/>
      <dgm:t>
        <a:bodyPr/>
        <a:lstStyle/>
        <a:p>
          <a:endParaRPr lang="lb-LU"/>
        </a:p>
      </dgm:t>
    </dgm:pt>
    <dgm:pt modelId="{17931EAE-AF89-41BA-9FA0-6D329E2CAE41}">
      <dgm:prSet phldrT="[Text]" custT="1"/>
      <dgm:spPr/>
      <dgm:t>
        <a:bodyPr/>
        <a:lstStyle/>
        <a:p>
          <a:r>
            <a:rPr lang="fr-LU" sz="1800" dirty="0" smtClean="0"/>
            <a:t>Entrée en vigueur : données au 31/12/2013</a:t>
          </a:r>
          <a:endParaRPr lang="lb-LU" sz="1800" dirty="0"/>
        </a:p>
      </dgm:t>
    </dgm:pt>
    <dgm:pt modelId="{7F1E7430-D3F4-4990-B084-46A72A27E4AA}" type="parTrans" cxnId="{DED33E08-B1A9-47FA-8919-F5F8C07BB1EF}">
      <dgm:prSet/>
      <dgm:spPr/>
      <dgm:t>
        <a:bodyPr/>
        <a:lstStyle/>
        <a:p>
          <a:endParaRPr lang="lb-LU"/>
        </a:p>
      </dgm:t>
    </dgm:pt>
    <dgm:pt modelId="{DF730D12-34B8-4CA7-84E5-11C8C5A656AB}" type="sibTrans" cxnId="{DED33E08-B1A9-47FA-8919-F5F8C07BB1EF}">
      <dgm:prSet/>
      <dgm:spPr/>
      <dgm:t>
        <a:bodyPr/>
        <a:lstStyle/>
        <a:p>
          <a:endParaRPr lang="lb-LU"/>
        </a:p>
      </dgm:t>
    </dgm:pt>
    <dgm:pt modelId="{10F0CC5C-2B26-461F-B55B-CDA59A089C9A}">
      <dgm:prSet phldrT="[Text]" custT="1"/>
      <dgm:spPr/>
      <dgm:t>
        <a:bodyPr/>
        <a:lstStyle/>
        <a:p>
          <a:r>
            <a:rPr lang="fr-LU" sz="1800" dirty="0" smtClean="0"/>
            <a:t>Recensement des détentions de titres avec un code ISIN</a:t>
          </a:r>
          <a:endParaRPr lang="lb-LU" sz="1800" dirty="0"/>
        </a:p>
      </dgm:t>
    </dgm:pt>
    <dgm:pt modelId="{E45E2BFD-4349-4DF8-9E55-972C2EA48D06}" type="parTrans" cxnId="{0892C13D-B48A-4106-B51A-997BBF6C1988}">
      <dgm:prSet/>
      <dgm:spPr/>
      <dgm:t>
        <a:bodyPr/>
        <a:lstStyle/>
        <a:p>
          <a:endParaRPr lang="lb-LU"/>
        </a:p>
      </dgm:t>
    </dgm:pt>
    <dgm:pt modelId="{39D39E95-AC30-4438-B890-ABE9359EE39E}" type="sibTrans" cxnId="{0892C13D-B48A-4106-B51A-997BBF6C1988}">
      <dgm:prSet/>
      <dgm:spPr/>
      <dgm:t>
        <a:bodyPr/>
        <a:lstStyle/>
        <a:p>
          <a:endParaRPr lang="lb-LU"/>
        </a:p>
      </dgm:t>
    </dgm:pt>
    <dgm:pt modelId="{F0BA6EDE-14F0-4545-B816-6DA4030E25DA}">
      <dgm:prSet phldrT="[Text]" custT="1"/>
      <dgm:spPr/>
      <dgm:t>
        <a:bodyPr/>
        <a:lstStyle/>
        <a:p>
          <a:r>
            <a:rPr lang="fr-LU" sz="1600" dirty="0" smtClean="0"/>
            <a:t>Liste des titres de participation et/ou de créances détenus et/ou émis</a:t>
          </a:r>
          <a:endParaRPr lang="lb-LU" sz="1600" dirty="0"/>
        </a:p>
      </dgm:t>
    </dgm:pt>
    <dgm:pt modelId="{BB02478E-1A7F-44DC-BE12-B6C94C5DB7DF}" type="parTrans" cxnId="{8FEFA529-C0E4-4228-862E-F972A487AF19}">
      <dgm:prSet/>
      <dgm:spPr/>
      <dgm:t>
        <a:bodyPr/>
        <a:lstStyle/>
        <a:p>
          <a:endParaRPr lang="lb-LU"/>
        </a:p>
      </dgm:t>
    </dgm:pt>
    <dgm:pt modelId="{B644A872-39FC-4097-ADD1-685B3773E687}" type="sibTrans" cxnId="{8FEFA529-C0E4-4228-862E-F972A487AF19}">
      <dgm:prSet/>
      <dgm:spPr/>
      <dgm:t>
        <a:bodyPr/>
        <a:lstStyle/>
        <a:p>
          <a:endParaRPr lang="lb-LU"/>
        </a:p>
      </dgm:t>
    </dgm:pt>
    <dgm:pt modelId="{538DC178-8195-48B9-BB7D-BD929FD003DC}">
      <dgm:prSet phldrT="[Text]" custT="1"/>
      <dgm:spPr/>
      <dgm:t>
        <a:bodyPr/>
        <a:lstStyle/>
        <a:p>
          <a:r>
            <a:rPr lang="fr-LU" sz="1800" dirty="0" smtClean="0"/>
            <a:t>Périodicité : mensuelle</a:t>
          </a:r>
          <a:endParaRPr lang="lb-LU" sz="1800" dirty="0"/>
        </a:p>
      </dgm:t>
    </dgm:pt>
    <dgm:pt modelId="{7F4DEEED-B724-4F01-92EC-FB69FFF33EF3}" type="parTrans" cxnId="{5E24498D-4085-48A1-8679-B2EAA4346A22}">
      <dgm:prSet/>
      <dgm:spPr/>
      <dgm:t>
        <a:bodyPr/>
        <a:lstStyle/>
        <a:p>
          <a:endParaRPr lang="lb-LU"/>
        </a:p>
      </dgm:t>
    </dgm:pt>
    <dgm:pt modelId="{3525DBD7-D98E-420A-A281-5E9FCE5550A3}" type="sibTrans" cxnId="{5E24498D-4085-48A1-8679-B2EAA4346A22}">
      <dgm:prSet/>
      <dgm:spPr/>
      <dgm:t>
        <a:bodyPr/>
        <a:lstStyle/>
        <a:p>
          <a:endParaRPr lang="lb-LU"/>
        </a:p>
      </dgm:t>
    </dgm:pt>
    <dgm:pt modelId="{1A561C0B-2474-4050-9E84-6A3DADC13720}" type="pres">
      <dgm:prSet presAssocID="{22591F7F-FB34-4374-9689-8528FEA66A0E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lb-LU"/>
        </a:p>
      </dgm:t>
    </dgm:pt>
    <dgm:pt modelId="{704E0DE8-89DD-4E0C-8ED7-F936376BE9D3}" type="pres">
      <dgm:prSet presAssocID="{9D0FA061-9ABE-413C-BDB3-2FAA0119EFEE}" presName="composite" presStyleCnt="0"/>
      <dgm:spPr/>
      <dgm:t>
        <a:bodyPr/>
        <a:lstStyle/>
        <a:p>
          <a:endParaRPr lang="en-US"/>
        </a:p>
      </dgm:t>
    </dgm:pt>
    <dgm:pt modelId="{610F453F-ACC0-41D9-8BAF-8ACBF6A9C5FB}" type="pres">
      <dgm:prSet presAssocID="{9D0FA061-9ABE-413C-BDB3-2FAA0119EFEE}" presName="parentText" presStyleLbl="alignNode1" presStyleIdx="0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lb-LU"/>
        </a:p>
      </dgm:t>
    </dgm:pt>
    <dgm:pt modelId="{89F69BDB-AEAC-420C-914A-A790E4156366}" type="pres">
      <dgm:prSet presAssocID="{9D0FA061-9ABE-413C-BDB3-2FAA0119EFEE}" presName="descendantText" presStyleLbl="alignAcc1" presStyleIdx="0" presStyleCnt="2">
        <dgm:presLayoutVars>
          <dgm:bulletEnabled val="1"/>
        </dgm:presLayoutVars>
      </dgm:prSet>
      <dgm:spPr/>
      <dgm:t>
        <a:bodyPr/>
        <a:lstStyle/>
        <a:p>
          <a:endParaRPr lang="lb-LU"/>
        </a:p>
      </dgm:t>
    </dgm:pt>
    <dgm:pt modelId="{55AD701E-E498-4E7C-8D60-660741599C29}" type="pres">
      <dgm:prSet presAssocID="{B7E06352-AC0E-4596-BE14-4ECA5E428C77}" presName="sp" presStyleCnt="0"/>
      <dgm:spPr/>
      <dgm:t>
        <a:bodyPr/>
        <a:lstStyle/>
        <a:p>
          <a:endParaRPr lang="en-US"/>
        </a:p>
      </dgm:t>
    </dgm:pt>
    <dgm:pt modelId="{20B8E050-9432-413C-8290-2D674CE17C3B}" type="pres">
      <dgm:prSet presAssocID="{7E763E4F-3C83-47A5-923C-AC9007D8F1DA}" presName="composite" presStyleCnt="0"/>
      <dgm:spPr/>
      <dgm:t>
        <a:bodyPr/>
        <a:lstStyle/>
        <a:p>
          <a:endParaRPr lang="en-US"/>
        </a:p>
      </dgm:t>
    </dgm:pt>
    <dgm:pt modelId="{C375D1DB-248A-4E65-A869-CEDDA13AB92F}" type="pres">
      <dgm:prSet presAssocID="{7E763E4F-3C83-47A5-923C-AC9007D8F1DA}" presName="parentText" presStyleLbl="alignNode1" presStyleIdx="1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lb-LU"/>
        </a:p>
      </dgm:t>
    </dgm:pt>
    <dgm:pt modelId="{CAB07A65-926B-458E-A187-95C666A64AED}" type="pres">
      <dgm:prSet presAssocID="{7E763E4F-3C83-47A5-923C-AC9007D8F1DA}" presName="descendantText" presStyleLbl="alignAcc1" presStyleIdx="1" presStyleCnt="2">
        <dgm:presLayoutVars>
          <dgm:bulletEnabled val="1"/>
        </dgm:presLayoutVars>
      </dgm:prSet>
      <dgm:spPr/>
      <dgm:t>
        <a:bodyPr/>
        <a:lstStyle/>
        <a:p>
          <a:endParaRPr lang="lb-LU"/>
        </a:p>
      </dgm:t>
    </dgm:pt>
  </dgm:ptLst>
  <dgm:cxnLst>
    <dgm:cxn modelId="{29ECECCA-D2DC-4EC0-A73A-77BACA5B6A90}" type="presOf" srcId="{F0BA6EDE-14F0-4545-B816-6DA4030E25DA}" destId="{CAB07A65-926B-458E-A187-95C666A64AED}" srcOrd="0" destOrd="1" presId="urn:microsoft.com/office/officeart/2005/8/layout/chevron2"/>
    <dgm:cxn modelId="{63AEA886-3861-4DB3-913F-B0477BA0887C}" type="presOf" srcId="{538DC178-8195-48B9-BB7D-BD929FD003DC}" destId="{CAB07A65-926B-458E-A187-95C666A64AED}" srcOrd="0" destOrd="2" presId="urn:microsoft.com/office/officeart/2005/8/layout/chevron2"/>
    <dgm:cxn modelId="{5E24498D-4085-48A1-8679-B2EAA4346A22}" srcId="{7E763E4F-3C83-47A5-923C-AC9007D8F1DA}" destId="{538DC178-8195-48B9-BB7D-BD929FD003DC}" srcOrd="1" destOrd="0" parTransId="{7F4DEEED-B724-4F01-92EC-FB69FFF33EF3}" sibTransId="{3525DBD7-D98E-420A-A281-5E9FCE5550A3}"/>
    <dgm:cxn modelId="{86D6CC67-D82C-4106-BE28-F0515FC66BEC}" srcId="{22591F7F-FB34-4374-9689-8528FEA66A0E}" destId="{7E763E4F-3C83-47A5-923C-AC9007D8F1DA}" srcOrd="1" destOrd="0" parTransId="{F4A11B0F-229A-4DC4-B25F-9F30B2B03940}" sibTransId="{45AAB021-0B33-4D28-B636-CE32645ED8A2}"/>
    <dgm:cxn modelId="{583AD1CC-245C-4251-B4CF-3A8F016E0301}" type="presOf" srcId="{0864C862-B219-4E2A-B09B-C98DC59C11DE}" destId="{CAB07A65-926B-458E-A187-95C666A64AED}" srcOrd="0" destOrd="0" presId="urn:microsoft.com/office/officeart/2005/8/layout/chevron2"/>
    <dgm:cxn modelId="{D7E2B11D-B4B6-4A4D-A4BF-B0E4387A900F}" srcId="{22591F7F-FB34-4374-9689-8528FEA66A0E}" destId="{9D0FA061-9ABE-413C-BDB3-2FAA0119EFEE}" srcOrd="0" destOrd="0" parTransId="{62A714F8-A488-4C2A-8353-8D43E243C589}" sibTransId="{B7E06352-AC0E-4596-BE14-4ECA5E428C77}"/>
    <dgm:cxn modelId="{D53BF840-BE17-425C-89AB-F2C70F0CF8F8}" type="presOf" srcId="{7E763E4F-3C83-47A5-923C-AC9007D8F1DA}" destId="{C375D1DB-248A-4E65-A869-CEDDA13AB92F}" srcOrd="0" destOrd="0" presId="urn:microsoft.com/office/officeart/2005/8/layout/chevron2"/>
    <dgm:cxn modelId="{69D34F32-BE54-4A29-AC9F-A28E6A9B59DF}" type="presOf" srcId="{22591F7F-FB34-4374-9689-8528FEA66A0E}" destId="{1A561C0B-2474-4050-9E84-6A3DADC13720}" srcOrd="0" destOrd="0" presId="urn:microsoft.com/office/officeart/2005/8/layout/chevron2"/>
    <dgm:cxn modelId="{14822182-5AD2-47D0-A6DA-EC91611229D7}" type="presOf" srcId="{17931EAE-AF89-41BA-9FA0-6D329E2CAE41}" destId="{CAB07A65-926B-458E-A187-95C666A64AED}" srcOrd="0" destOrd="3" presId="urn:microsoft.com/office/officeart/2005/8/layout/chevron2"/>
    <dgm:cxn modelId="{0892C13D-B48A-4106-B51A-997BBF6C1988}" srcId="{9D0FA061-9ABE-413C-BDB3-2FAA0119EFEE}" destId="{10F0CC5C-2B26-461F-B55B-CDA59A089C9A}" srcOrd="0" destOrd="0" parTransId="{E45E2BFD-4349-4DF8-9E55-972C2EA48D06}" sibTransId="{39D39E95-AC30-4438-B890-ABE9359EE39E}"/>
    <dgm:cxn modelId="{0F099A49-C2C7-4156-AB05-7D6AF61F1A28}" type="presOf" srcId="{10F0CC5C-2B26-461F-B55B-CDA59A089C9A}" destId="{89F69BDB-AEAC-420C-914A-A790E4156366}" srcOrd="0" destOrd="0" presId="urn:microsoft.com/office/officeart/2005/8/layout/chevron2"/>
    <dgm:cxn modelId="{40BF7F5C-F340-4745-89E5-4E63DEE6F784}" srcId="{7E763E4F-3C83-47A5-923C-AC9007D8F1DA}" destId="{0864C862-B219-4E2A-B09B-C98DC59C11DE}" srcOrd="0" destOrd="0" parTransId="{52A78E7A-7585-49CD-92F2-7B2D6A621F2A}" sibTransId="{F6C892C7-554F-40FD-9368-4EF30E1299FB}"/>
    <dgm:cxn modelId="{26343034-E6D8-4B10-998F-62C88D5AB60A}" type="presOf" srcId="{9D0FA061-9ABE-413C-BDB3-2FAA0119EFEE}" destId="{610F453F-ACC0-41D9-8BAF-8ACBF6A9C5FB}" srcOrd="0" destOrd="0" presId="urn:microsoft.com/office/officeart/2005/8/layout/chevron2"/>
    <dgm:cxn modelId="{DED33E08-B1A9-47FA-8919-F5F8C07BB1EF}" srcId="{7E763E4F-3C83-47A5-923C-AC9007D8F1DA}" destId="{17931EAE-AF89-41BA-9FA0-6D329E2CAE41}" srcOrd="2" destOrd="0" parTransId="{7F1E7430-D3F4-4990-B084-46A72A27E4AA}" sibTransId="{DF730D12-34B8-4CA7-84E5-11C8C5A656AB}"/>
    <dgm:cxn modelId="{8FEFA529-C0E4-4228-862E-F972A487AF19}" srcId="{0864C862-B219-4E2A-B09B-C98DC59C11DE}" destId="{F0BA6EDE-14F0-4545-B816-6DA4030E25DA}" srcOrd="0" destOrd="0" parTransId="{BB02478E-1A7F-44DC-BE12-B6C94C5DB7DF}" sibTransId="{B644A872-39FC-4097-ADD1-685B3773E687}"/>
    <dgm:cxn modelId="{7DB8304A-8724-4368-916E-7DD632696E0F}" type="presParOf" srcId="{1A561C0B-2474-4050-9E84-6A3DADC13720}" destId="{704E0DE8-89DD-4E0C-8ED7-F936376BE9D3}" srcOrd="0" destOrd="0" presId="urn:microsoft.com/office/officeart/2005/8/layout/chevron2"/>
    <dgm:cxn modelId="{DF82C65A-4E2F-428D-B2D8-CD801812DF5B}" type="presParOf" srcId="{704E0DE8-89DD-4E0C-8ED7-F936376BE9D3}" destId="{610F453F-ACC0-41D9-8BAF-8ACBF6A9C5FB}" srcOrd="0" destOrd="0" presId="urn:microsoft.com/office/officeart/2005/8/layout/chevron2"/>
    <dgm:cxn modelId="{78DF7426-DD68-4261-8EE6-AE856ECC953E}" type="presParOf" srcId="{704E0DE8-89DD-4E0C-8ED7-F936376BE9D3}" destId="{89F69BDB-AEAC-420C-914A-A790E4156366}" srcOrd="1" destOrd="0" presId="urn:microsoft.com/office/officeart/2005/8/layout/chevron2"/>
    <dgm:cxn modelId="{786C13AF-DE48-4B0F-9B76-B21D3186DF42}" type="presParOf" srcId="{1A561C0B-2474-4050-9E84-6A3DADC13720}" destId="{55AD701E-E498-4E7C-8D60-660741599C29}" srcOrd="1" destOrd="0" presId="urn:microsoft.com/office/officeart/2005/8/layout/chevron2"/>
    <dgm:cxn modelId="{8A81C336-BB95-4B4E-B6E0-4F7179B4B7C9}" type="presParOf" srcId="{1A561C0B-2474-4050-9E84-6A3DADC13720}" destId="{20B8E050-9432-413C-8290-2D674CE17C3B}" srcOrd="2" destOrd="0" presId="urn:microsoft.com/office/officeart/2005/8/layout/chevron2"/>
    <dgm:cxn modelId="{35E6A668-0E79-4A6B-B4AD-827DDC6537BB}" type="presParOf" srcId="{20B8E050-9432-413C-8290-2D674CE17C3B}" destId="{C375D1DB-248A-4E65-A869-CEDDA13AB92F}" srcOrd="0" destOrd="0" presId="urn:microsoft.com/office/officeart/2005/8/layout/chevron2"/>
    <dgm:cxn modelId="{CD692C82-D4FB-4692-8E5F-FA8B39125CB5}" type="presParOf" srcId="{20B8E050-9432-413C-8290-2D674CE17C3B}" destId="{CAB07A65-926B-458E-A187-95C666A64AED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22591F7F-FB34-4374-9689-8528FEA66A0E}" type="doc">
      <dgm:prSet loTypeId="urn:microsoft.com/office/officeart/2005/8/layout/chevron2" loCatId="list" qsTypeId="urn:microsoft.com/office/officeart/2005/8/quickstyle/3d1" qsCatId="3D" csTypeId="urn:microsoft.com/office/officeart/2005/8/colors/accent1_5" csCatId="accent1" phldr="1"/>
      <dgm:spPr/>
      <dgm:t>
        <a:bodyPr/>
        <a:lstStyle/>
        <a:p>
          <a:endParaRPr lang="lb-LU"/>
        </a:p>
      </dgm:t>
    </dgm:pt>
    <dgm:pt modelId="{9D0FA061-9ABE-413C-BDB3-2FAA0119EFEE}">
      <dgm:prSet phldrT="[Text]"/>
      <dgm:spPr/>
      <dgm:t>
        <a:bodyPr/>
        <a:lstStyle/>
        <a:p>
          <a:r>
            <a:rPr lang="fr-LU" dirty="0" smtClean="0"/>
            <a:t>Règlement BCE/2013/40</a:t>
          </a:r>
          <a:endParaRPr lang="lb-LU" dirty="0"/>
        </a:p>
      </dgm:t>
    </dgm:pt>
    <dgm:pt modelId="{62A714F8-A488-4C2A-8353-8D43E243C589}" type="parTrans" cxnId="{D7E2B11D-B4B6-4A4D-A4BF-B0E4387A900F}">
      <dgm:prSet/>
      <dgm:spPr/>
      <dgm:t>
        <a:bodyPr/>
        <a:lstStyle/>
        <a:p>
          <a:endParaRPr lang="lb-LU"/>
        </a:p>
      </dgm:t>
    </dgm:pt>
    <dgm:pt modelId="{B7E06352-AC0E-4596-BE14-4ECA5E428C77}" type="sibTrans" cxnId="{D7E2B11D-B4B6-4A4D-A4BF-B0E4387A900F}">
      <dgm:prSet/>
      <dgm:spPr/>
      <dgm:t>
        <a:bodyPr/>
        <a:lstStyle/>
        <a:p>
          <a:endParaRPr lang="lb-LU"/>
        </a:p>
      </dgm:t>
    </dgm:pt>
    <dgm:pt modelId="{7E763E4F-3C83-47A5-923C-AC9007D8F1DA}">
      <dgm:prSet phldrT="[Text]"/>
      <dgm:spPr/>
      <dgm:t>
        <a:bodyPr/>
        <a:lstStyle/>
        <a:p>
          <a:r>
            <a:rPr lang="fr-LU" dirty="0" smtClean="0"/>
            <a:t>Circulaire BCL 2014/236</a:t>
          </a:r>
          <a:endParaRPr lang="lb-LU" dirty="0"/>
        </a:p>
      </dgm:t>
    </dgm:pt>
    <dgm:pt modelId="{F4A11B0F-229A-4DC4-B25F-9F30B2B03940}" type="parTrans" cxnId="{86D6CC67-D82C-4106-BE28-F0515FC66BEC}">
      <dgm:prSet/>
      <dgm:spPr/>
      <dgm:t>
        <a:bodyPr/>
        <a:lstStyle/>
        <a:p>
          <a:endParaRPr lang="lb-LU"/>
        </a:p>
      </dgm:t>
    </dgm:pt>
    <dgm:pt modelId="{45AAB021-0B33-4D28-B636-CE32645ED8A2}" type="sibTrans" cxnId="{86D6CC67-D82C-4106-BE28-F0515FC66BEC}">
      <dgm:prSet/>
      <dgm:spPr/>
      <dgm:t>
        <a:bodyPr/>
        <a:lstStyle/>
        <a:p>
          <a:endParaRPr lang="lb-LU"/>
        </a:p>
      </dgm:t>
    </dgm:pt>
    <dgm:pt modelId="{0864C862-B219-4E2A-B09B-C98DC59C11DE}">
      <dgm:prSet phldrT="[Text]" custT="1"/>
      <dgm:spPr/>
      <dgm:t>
        <a:bodyPr/>
        <a:lstStyle/>
        <a:p>
          <a:r>
            <a:rPr lang="fr-LU" sz="1800" dirty="0" smtClean="0"/>
            <a:t>Modifications des collectes statistiques existantes</a:t>
          </a:r>
          <a:endParaRPr lang="lb-LU" sz="1800" dirty="0"/>
        </a:p>
      </dgm:t>
    </dgm:pt>
    <dgm:pt modelId="{52A78E7A-7585-49CD-92F2-7B2D6A621F2A}" type="parTrans" cxnId="{40BF7F5C-F340-4745-89E5-4E63DEE6F784}">
      <dgm:prSet/>
      <dgm:spPr/>
      <dgm:t>
        <a:bodyPr/>
        <a:lstStyle/>
        <a:p>
          <a:endParaRPr lang="lb-LU"/>
        </a:p>
      </dgm:t>
    </dgm:pt>
    <dgm:pt modelId="{F6C892C7-554F-40FD-9368-4EF30E1299FB}" type="sibTrans" cxnId="{40BF7F5C-F340-4745-89E5-4E63DEE6F784}">
      <dgm:prSet/>
      <dgm:spPr/>
      <dgm:t>
        <a:bodyPr/>
        <a:lstStyle/>
        <a:p>
          <a:endParaRPr lang="lb-LU"/>
        </a:p>
      </dgm:t>
    </dgm:pt>
    <dgm:pt modelId="{10F0CC5C-2B26-461F-B55B-CDA59A089C9A}">
      <dgm:prSet phldrT="[Text]" custT="1"/>
      <dgm:spPr/>
      <dgm:t>
        <a:bodyPr/>
        <a:lstStyle/>
        <a:p>
          <a:r>
            <a:rPr lang="fr-LU" sz="1800" dirty="0" smtClean="0"/>
            <a:t>Abrogation du règlement BCE/2008/30</a:t>
          </a:r>
          <a:endParaRPr lang="lb-LU" sz="1800" dirty="0"/>
        </a:p>
      </dgm:t>
    </dgm:pt>
    <dgm:pt modelId="{E45E2BFD-4349-4DF8-9E55-972C2EA48D06}" type="parTrans" cxnId="{0892C13D-B48A-4106-B51A-997BBF6C1988}">
      <dgm:prSet/>
      <dgm:spPr/>
      <dgm:t>
        <a:bodyPr/>
        <a:lstStyle/>
        <a:p>
          <a:endParaRPr lang="lb-LU"/>
        </a:p>
      </dgm:t>
    </dgm:pt>
    <dgm:pt modelId="{39D39E95-AC30-4438-B890-ABE9359EE39E}" type="sibTrans" cxnId="{0892C13D-B48A-4106-B51A-997BBF6C1988}">
      <dgm:prSet/>
      <dgm:spPr/>
      <dgm:t>
        <a:bodyPr/>
        <a:lstStyle/>
        <a:p>
          <a:endParaRPr lang="lb-LU"/>
        </a:p>
      </dgm:t>
    </dgm:pt>
    <dgm:pt modelId="{7621C744-79B3-476B-827C-3A8018F989B0}">
      <dgm:prSet phldrT="[Text]" custT="1"/>
      <dgm:spPr/>
      <dgm:t>
        <a:bodyPr/>
        <a:lstStyle/>
        <a:p>
          <a:r>
            <a:rPr lang="fr-LU" sz="1800" dirty="0" err="1" smtClean="0"/>
            <a:t>Re-définition</a:t>
          </a:r>
          <a:r>
            <a:rPr lang="fr-LU" sz="1800" dirty="0" smtClean="0"/>
            <a:t> des statistiques à fournir </a:t>
          </a:r>
          <a:endParaRPr lang="lb-LU" sz="1800" dirty="0"/>
        </a:p>
      </dgm:t>
    </dgm:pt>
    <dgm:pt modelId="{BC6812D6-F17F-4426-AF97-F2BBA284B905}" type="parTrans" cxnId="{81D8082D-EBC6-4FE4-8B2F-291494111F85}">
      <dgm:prSet/>
      <dgm:spPr/>
      <dgm:t>
        <a:bodyPr/>
        <a:lstStyle/>
        <a:p>
          <a:endParaRPr lang="lb-LU"/>
        </a:p>
      </dgm:t>
    </dgm:pt>
    <dgm:pt modelId="{B9A2C8C3-5333-436F-B22A-8A68BE4D6F1C}" type="sibTrans" cxnId="{81D8082D-EBC6-4FE4-8B2F-291494111F85}">
      <dgm:prSet/>
      <dgm:spPr/>
      <dgm:t>
        <a:bodyPr/>
        <a:lstStyle/>
        <a:p>
          <a:endParaRPr lang="lb-LU"/>
        </a:p>
      </dgm:t>
    </dgm:pt>
    <dgm:pt modelId="{F21ECA0F-449E-45FF-8F4B-9AAD945A0292}">
      <dgm:prSet phldrT="[Text]" custT="1"/>
      <dgm:spPr/>
      <dgm:t>
        <a:bodyPr/>
        <a:lstStyle/>
        <a:p>
          <a:r>
            <a:rPr lang="lb-LU" sz="1800" dirty="0" smtClean="0"/>
            <a:t>Entrée en vigueur : données au 31/12/2014</a:t>
          </a:r>
          <a:endParaRPr lang="lb-LU" sz="1800" dirty="0"/>
        </a:p>
      </dgm:t>
    </dgm:pt>
    <dgm:pt modelId="{27128502-7441-4841-91BC-D2D176A23E89}" type="parTrans" cxnId="{3AC2439F-3FCC-458D-BF65-9D27225A8DE0}">
      <dgm:prSet/>
      <dgm:spPr/>
    </dgm:pt>
    <dgm:pt modelId="{3D648414-9866-45E1-A470-C5FD84B2660E}" type="sibTrans" cxnId="{3AC2439F-3FCC-458D-BF65-9D27225A8DE0}">
      <dgm:prSet/>
      <dgm:spPr/>
    </dgm:pt>
    <dgm:pt modelId="{1A561C0B-2474-4050-9E84-6A3DADC13720}" type="pres">
      <dgm:prSet presAssocID="{22591F7F-FB34-4374-9689-8528FEA66A0E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lb-LU"/>
        </a:p>
      </dgm:t>
    </dgm:pt>
    <dgm:pt modelId="{704E0DE8-89DD-4E0C-8ED7-F936376BE9D3}" type="pres">
      <dgm:prSet presAssocID="{9D0FA061-9ABE-413C-BDB3-2FAA0119EFEE}" presName="composite" presStyleCnt="0"/>
      <dgm:spPr/>
      <dgm:t>
        <a:bodyPr/>
        <a:lstStyle/>
        <a:p>
          <a:endParaRPr lang="en-US"/>
        </a:p>
      </dgm:t>
    </dgm:pt>
    <dgm:pt modelId="{610F453F-ACC0-41D9-8BAF-8ACBF6A9C5FB}" type="pres">
      <dgm:prSet presAssocID="{9D0FA061-9ABE-413C-BDB3-2FAA0119EFEE}" presName="parentText" presStyleLbl="alignNode1" presStyleIdx="0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lb-LU"/>
        </a:p>
      </dgm:t>
    </dgm:pt>
    <dgm:pt modelId="{89F69BDB-AEAC-420C-914A-A790E4156366}" type="pres">
      <dgm:prSet presAssocID="{9D0FA061-9ABE-413C-BDB3-2FAA0119EFEE}" presName="descendantText" presStyleLbl="alignAcc1" presStyleIdx="0" presStyleCnt="2">
        <dgm:presLayoutVars>
          <dgm:bulletEnabled val="1"/>
        </dgm:presLayoutVars>
      </dgm:prSet>
      <dgm:spPr/>
      <dgm:t>
        <a:bodyPr/>
        <a:lstStyle/>
        <a:p>
          <a:endParaRPr lang="lb-LU"/>
        </a:p>
      </dgm:t>
    </dgm:pt>
    <dgm:pt modelId="{55AD701E-E498-4E7C-8D60-660741599C29}" type="pres">
      <dgm:prSet presAssocID="{B7E06352-AC0E-4596-BE14-4ECA5E428C77}" presName="sp" presStyleCnt="0"/>
      <dgm:spPr/>
      <dgm:t>
        <a:bodyPr/>
        <a:lstStyle/>
        <a:p>
          <a:endParaRPr lang="en-US"/>
        </a:p>
      </dgm:t>
    </dgm:pt>
    <dgm:pt modelId="{20B8E050-9432-413C-8290-2D674CE17C3B}" type="pres">
      <dgm:prSet presAssocID="{7E763E4F-3C83-47A5-923C-AC9007D8F1DA}" presName="composite" presStyleCnt="0"/>
      <dgm:spPr/>
      <dgm:t>
        <a:bodyPr/>
        <a:lstStyle/>
        <a:p>
          <a:endParaRPr lang="en-US"/>
        </a:p>
      </dgm:t>
    </dgm:pt>
    <dgm:pt modelId="{C375D1DB-248A-4E65-A869-CEDDA13AB92F}" type="pres">
      <dgm:prSet presAssocID="{7E763E4F-3C83-47A5-923C-AC9007D8F1DA}" presName="parentText" presStyleLbl="alignNode1" presStyleIdx="1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lb-LU"/>
        </a:p>
      </dgm:t>
    </dgm:pt>
    <dgm:pt modelId="{CAB07A65-926B-458E-A187-95C666A64AED}" type="pres">
      <dgm:prSet presAssocID="{7E763E4F-3C83-47A5-923C-AC9007D8F1DA}" presName="descendantText" presStyleLbl="alignAcc1" presStyleIdx="1" presStyleCnt="2">
        <dgm:presLayoutVars>
          <dgm:bulletEnabled val="1"/>
        </dgm:presLayoutVars>
      </dgm:prSet>
      <dgm:spPr/>
      <dgm:t>
        <a:bodyPr/>
        <a:lstStyle/>
        <a:p>
          <a:endParaRPr lang="lb-LU"/>
        </a:p>
      </dgm:t>
    </dgm:pt>
  </dgm:ptLst>
  <dgm:cxnLst>
    <dgm:cxn modelId="{86D6CC67-D82C-4106-BE28-F0515FC66BEC}" srcId="{22591F7F-FB34-4374-9689-8528FEA66A0E}" destId="{7E763E4F-3C83-47A5-923C-AC9007D8F1DA}" srcOrd="1" destOrd="0" parTransId="{F4A11B0F-229A-4DC4-B25F-9F30B2B03940}" sibTransId="{45AAB021-0B33-4D28-B636-CE32645ED8A2}"/>
    <dgm:cxn modelId="{D7E2B11D-B4B6-4A4D-A4BF-B0E4387A900F}" srcId="{22591F7F-FB34-4374-9689-8528FEA66A0E}" destId="{9D0FA061-9ABE-413C-BDB3-2FAA0119EFEE}" srcOrd="0" destOrd="0" parTransId="{62A714F8-A488-4C2A-8353-8D43E243C589}" sibTransId="{B7E06352-AC0E-4596-BE14-4ECA5E428C77}"/>
    <dgm:cxn modelId="{ABE8EA8E-AC32-4DC1-9099-9AE3337B9EB8}" type="presOf" srcId="{22591F7F-FB34-4374-9689-8528FEA66A0E}" destId="{1A561C0B-2474-4050-9E84-6A3DADC13720}" srcOrd="0" destOrd="0" presId="urn:microsoft.com/office/officeart/2005/8/layout/chevron2"/>
    <dgm:cxn modelId="{C96F90BA-2BEE-447C-A37B-0FAEB1428028}" type="presOf" srcId="{F21ECA0F-449E-45FF-8F4B-9AAD945A0292}" destId="{CAB07A65-926B-458E-A187-95C666A64AED}" srcOrd="0" destOrd="1" presId="urn:microsoft.com/office/officeart/2005/8/layout/chevron2"/>
    <dgm:cxn modelId="{0892C13D-B48A-4106-B51A-997BBF6C1988}" srcId="{9D0FA061-9ABE-413C-BDB3-2FAA0119EFEE}" destId="{10F0CC5C-2B26-461F-B55B-CDA59A089C9A}" srcOrd="0" destOrd="0" parTransId="{E45E2BFD-4349-4DF8-9E55-972C2EA48D06}" sibTransId="{39D39E95-AC30-4438-B890-ABE9359EE39E}"/>
    <dgm:cxn modelId="{7260B8B9-6B3E-4714-B01D-260BE90A8406}" type="presOf" srcId="{7E763E4F-3C83-47A5-923C-AC9007D8F1DA}" destId="{C375D1DB-248A-4E65-A869-CEDDA13AB92F}" srcOrd="0" destOrd="0" presId="urn:microsoft.com/office/officeart/2005/8/layout/chevron2"/>
    <dgm:cxn modelId="{87BC2313-3F1E-4AD5-A5D2-6ED3DF1FC2BD}" type="presOf" srcId="{0864C862-B219-4E2A-B09B-C98DC59C11DE}" destId="{CAB07A65-926B-458E-A187-95C666A64AED}" srcOrd="0" destOrd="0" presId="urn:microsoft.com/office/officeart/2005/8/layout/chevron2"/>
    <dgm:cxn modelId="{40BF7F5C-F340-4745-89E5-4E63DEE6F784}" srcId="{7E763E4F-3C83-47A5-923C-AC9007D8F1DA}" destId="{0864C862-B219-4E2A-B09B-C98DC59C11DE}" srcOrd="0" destOrd="0" parTransId="{52A78E7A-7585-49CD-92F2-7B2D6A621F2A}" sibTransId="{F6C892C7-554F-40FD-9368-4EF30E1299FB}"/>
    <dgm:cxn modelId="{CF930282-8317-4A83-B53D-5FDA9D4733B1}" type="presOf" srcId="{10F0CC5C-2B26-461F-B55B-CDA59A089C9A}" destId="{89F69BDB-AEAC-420C-914A-A790E4156366}" srcOrd="0" destOrd="0" presId="urn:microsoft.com/office/officeart/2005/8/layout/chevron2"/>
    <dgm:cxn modelId="{DC255FC4-C578-499A-B2BA-C6ED721CF673}" type="presOf" srcId="{7621C744-79B3-476B-827C-3A8018F989B0}" destId="{89F69BDB-AEAC-420C-914A-A790E4156366}" srcOrd="0" destOrd="1" presId="urn:microsoft.com/office/officeart/2005/8/layout/chevron2"/>
    <dgm:cxn modelId="{3AC2439F-3FCC-458D-BF65-9D27225A8DE0}" srcId="{7E763E4F-3C83-47A5-923C-AC9007D8F1DA}" destId="{F21ECA0F-449E-45FF-8F4B-9AAD945A0292}" srcOrd="1" destOrd="0" parTransId="{27128502-7441-4841-91BC-D2D176A23E89}" sibTransId="{3D648414-9866-45E1-A470-C5FD84B2660E}"/>
    <dgm:cxn modelId="{781C455A-ED5A-489A-8F50-B2D063890503}" type="presOf" srcId="{9D0FA061-9ABE-413C-BDB3-2FAA0119EFEE}" destId="{610F453F-ACC0-41D9-8BAF-8ACBF6A9C5FB}" srcOrd="0" destOrd="0" presId="urn:microsoft.com/office/officeart/2005/8/layout/chevron2"/>
    <dgm:cxn modelId="{81D8082D-EBC6-4FE4-8B2F-291494111F85}" srcId="{9D0FA061-9ABE-413C-BDB3-2FAA0119EFEE}" destId="{7621C744-79B3-476B-827C-3A8018F989B0}" srcOrd="1" destOrd="0" parTransId="{BC6812D6-F17F-4426-AF97-F2BBA284B905}" sibTransId="{B9A2C8C3-5333-436F-B22A-8A68BE4D6F1C}"/>
    <dgm:cxn modelId="{3B6696A9-2BE2-4D03-9ED5-887952B36D2F}" type="presParOf" srcId="{1A561C0B-2474-4050-9E84-6A3DADC13720}" destId="{704E0DE8-89DD-4E0C-8ED7-F936376BE9D3}" srcOrd="0" destOrd="0" presId="urn:microsoft.com/office/officeart/2005/8/layout/chevron2"/>
    <dgm:cxn modelId="{228FB4BE-C3D8-4E40-BA4B-97E0B94BA327}" type="presParOf" srcId="{704E0DE8-89DD-4E0C-8ED7-F936376BE9D3}" destId="{610F453F-ACC0-41D9-8BAF-8ACBF6A9C5FB}" srcOrd="0" destOrd="0" presId="urn:microsoft.com/office/officeart/2005/8/layout/chevron2"/>
    <dgm:cxn modelId="{CF503BA2-2D1E-4E30-A2FE-D2896069E818}" type="presParOf" srcId="{704E0DE8-89DD-4E0C-8ED7-F936376BE9D3}" destId="{89F69BDB-AEAC-420C-914A-A790E4156366}" srcOrd="1" destOrd="0" presId="urn:microsoft.com/office/officeart/2005/8/layout/chevron2"/>
    <dgm:cxn modelId="{4373D142-3F5E-4582-AE34-4F7930BE5022}" type="presParOf" srcId="{1A561C0B-2474-4050-9E84-6A3DADC13720}" destId="{55AD701E-E498-4E7C-8D60-660741599C29}" srcOrd="1" destOrd="0" presId="urn:microsoft.com/office/officeart/2005/8/layout/chevron2"/>
    <dgm:cxn modelId="{9711C1FC-06B3-4915-98B2-09BFA40C00FC}" type="presParOf" srcId="{1A561C0B-2474-4050-9E84-6A3DADC13720}" destId="{20B8E050-9432-413C-8290-2D674CE17C3B}" srcOrd="2" destOrd="0" presId="urn:microsoft.com/office/officeart/2005/8/layout/chevron2"/>
    <dgm:cxn modelId="{FCC9ED85-6D6C-4ED8-93E2-99B6F17AAD35}" type="presParOf" srcId="{20B8E050-9432-413C-8290-2D674CE17C3B}" destId="{C375D1DB-248A-4E65-A869-CEDDA13AB92F}" srcOrd="0" destOrd="0" presId="urn:microsoft.com/office/officeart/2005/8/layout/chevron2"/>
    <dgm:cxn modelId="{429BAED1-1ED2-4AF0-8D8C-488F853D302A}" type="presParOf" srcId="{20B8E050-9432-413C-8290-2D674CE17C3B}" destId="{CAB07A65-926B-458E-A187-95C666A64AED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610F453F-ACC0-41D9-8BAF-8ACBF6A9C5FB}">
      <dsp:nvSpPr>
        <dsp:cNvPr id="0" name=""/>
        <dsp:cNvSpPr/>
      </dsp:nvSpPr>
      <dsp:spPr>
        <a:xfrm rot="5400000">
          <a:off x="-409113" y="413471"/>
          <a:ext cx="2727424" cy="1909196"/>
        </a:xfrm>
        <a:prstGeom prst="chevron">
          <a:avLst/>
        </a:prstGeom>
        <a:gradFill rotWithShape="0">
          <a:gsLst>
            <a:gs pos="0">
              <a:schemeClr val="accent1">
                <a:alpha val="9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alpha val="9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alpha val="9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605" tIns="14605" rIns="14605" bIns="14605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LU" sz="2300" kern="1200" dirty="0" smtClean="0"/>
            <a:t>Règlement BCE/2008/30</a:t>
          </a:r>
          <a:endParaRPr lang="lb-LU" sz="2300" kern="1200" dirty="0"/>
        </a:p>
      </dsp:txBody>
      <dsp:txXfrm rot="5400000">
        <a:off x="-409113" y="413471"/>
        <a:ext cx="2727424" cy="1909196"/>
      </dsp:txXfrm>
    </dsp:sp>
    <dsp:sp modelId="{89F69BDB-AEAC-420C-914A-A790E4156366}">
      <dsp:nvSpPr>
        <dsp:cNvPr id="0" name=""/>
        <dsp:cNvSpPr/>
      </dsp:nvSpPr>
      <dsp:spPr>
        <a:xfrm rot="5400000">
          <a:off x="4068685" y="-2155130"/>
          <a:ext cx="1772825" cy="6091803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28016" tIns="11430" rIns="11430" bIns="1143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LU" sz="1800" kern="1200" dirty="0" smtClean="0"/>
            <a:t>Définition d’un organisme de titrisation</a:t>
          </a:r>
          <a:endParaRPr lang="lb-LU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LU" sz="1800" kern="1200" dirty="0" smtClean="0"/>
            <a:t>Liste exhaustive des organismes de titrisation</a:t>
          </a:r>
          <a:endParaRPr lang="lb-LU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LU" sz="1800" kern="1200" dirty="0" smtClean="0"/>
            <a:t>Collecte statistique</a:t>
          </a:r>
          <a:endParaRPr lang="lb-LU" sz="1800" kern="1200" dirty="0"/>
        </a:p>
        <a:p>
          <a:pPr marL="342900" lvl="2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LU" sz="1600" kern="1200" dirty="0" smtClean="0"/>
            <a:t>Périodicité : trimestrielle</a:t>
          </a:r>
          <a:endParaRPr lang="lb-LU" sz="1600" kern="1200" dirty="0"/>
        </a:p>
        <a:p>
          <a:pPr marL="342900" lvl="2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LU" sz="1600" kern="1200" dirty="0" smtClean="0"/>
            <a:t>Périmètre : encours, transactions financières, abandons/réductions de créances</a:t>
          </a:r>
          <a:endParaRPr lang="lb-LU" sz="1600" kern="1200" dirty="0"/>
        </a:p>
      </dsp:txBody>
      <dsp:txXfrm rot="5400000">
        <a:off x="4068685" y="-2155130"/>
        <a:ext cx="1772825" cy="6091803"/>
      </dsp:txXfrm>
    </dsp:sp>
    <dsp:sp modelId="{C375D1DB-248A-4E65-A869-CEDDA13AB92F}">
      <dsp:nvSpPr>
        <dsp:cNvPr id="0" name=""/>
        <dsp:cNvSpPr/>
      </dsp:nvSpPr>
      <dsp:spPr>
        <a:xfrm rot="5400000">
          <a:off x="-409113" y="2858931"/>
          <a:ext cx="2727424" cy="1909196"/>
        </a:xfrm>
        <a:prstGeom prst="chevron">
          <a:avLst/>
        </a:prstGeom>
        <a:gradFill rotWithShape="0">
          <a:gsLst>
            <a:gs pos="0">
              <a:schemeClr val="accent1">
                <a:alpha val="90000"/>
                <a:hueOff val="0"/>
                <a:satOff val="0"/>
                <a:lumOff val="0"/>
                <a:alphaOff val="-40000"/>
                <a:shade val="51000"/>
                <a:satMod val="130000"/>
              </a:schemeClr>
            </a:gs>
            <a:gs pos="80000">
              <a:schemeClr val="accent1">
                <a:alpha val="90000"/>
                <a:hueOff val="0"/>
                <a:satOff val="0"/>
                <a:lumOff val="0"/>
                <a:alphaOff val="-40000"/>
                <a:shade val="93000"/>
                <a:satMod val="130000"/>
              </a:schemeClr>
            </a:gs>
            <a:gs pos="100000">
              <a:schemeClr val="accent1">
                <a:alpha val="90000"/>
                <a:hueOff val="0"/>
                <a:satOff val="0"/>
                <a:lumOff val="0"/>
                <a:alphaOff val="-4000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alpha val="90000"/>
              <a:hueOff val="0"/>
              <a:satOff val="0"/>
              <a:lumOff val="0"/>
              <a:alphaOff val="-40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605" tIns="14605" rIns="14605" bIns="14605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LU" sz="2300" kern="1200" dirty="0" smtClean="0"/>
            <a:t>Circulaire BCL 2009/224</a:t>
          </a:r>
          <a:endParaRPr lang="lb-LU" sz="2300" kern="1200" dirty="0"/>
        </a:p>
      </dsp:txBody>
      <dsp:txXfrm rot="5400000">
        <a:off x="-409113" y="2858931"/>
        <a:ext cx="2727424" cy="1909196"/>
      </dsp:txXfrm>
    </dsp:sp>
    <dsp:sp modelId="{CAB07A65-926B-458E-A187-95C666A64AED}">
      <dsp:nvSpPr>
        <dsp:cNvPr id="0" name=""/>
        <dsp:cNvSpPr/>
      </dsp:nvSpPr>
      <dsp:spPr>
        <a:xfrm rot="5400000">
          <a:off x="4068685" y="290329"/>
          <a:ext cx="1772825" cy="6091803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hueOff val="0"/>
              <a:satOff val="0"/>
              <a:lumOff val="0"/>
              <a:alphaOff val="-40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28016" tIns="11430" rIns="11430" bIns="1143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LU" sz="1800" kern="1200" dirty="0" smtClean="0"/>
            <a:t>Transcription du règlement BCE/2008/30 </a:t>
          </a:r>
          <a:endParaRPr lang="lb-LU" sz="1800" kern="1200" dirty="0"/>
        </a:p>
        <a:p>
          <a:pPr marL="342900" lvl="2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LU" sz="1600" kern="1200" dirty="0" smtClean="0"/>
            <a:t>Enregistrement des véhicules de titrisation luxembourgeois</a:t>
          </a:r>
          <a:endParaRPr lang="lb-LU" sz="1600" kern="1200" dirty="0"/>
        </a:p>
        <a:p>
          <a:pPr marL="342900" lvl="2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LU" sz="1600" kern="1200" dirty="0" smtClean="0"/>
            <a:t>Rapport S2.14 sur les encours</a:t>
          </a:r>
          <a:endParaRPr lang="lb-LU" sz="1600" kern="1200" dirty="0"/>
        </a:p>
        <a:p>
          <a:pPr marL="342900" lvl="2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LU" sz="1600" kern="1200" dirty="0" smtClean="0"/>
            <a:t>Rapport S2.15 sur les transactions financières et les abandons/réductions de crédits </a:t>
          </a:r>
          <a:r>
            <a:rPr lang="fr-LU" sz="1600" kern="1200" dirty="0" err="1" smtClean="0"/>
            <a:t>titrisés</a:t>
          </a:r>
          <a:endParaRPr lang="lb-LU" sz="16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LU" sz="1800" kern="1200" dirty="0" smtClean="0"/>
            <a:t>Entrée en vigueur : données au 31/12/2009</a:t>
          </a:r>
          <a:endParaRPr lang="lb-LU" sz="1800" kern="1200" dirty="0"/>
        </a:p>
      </dsp:txBody>
      <dsp:txXfrm rot="5400000">
        <a:off x="4068685" y="290329"/>
        <a:ext cx="1772825" cy="6091803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610F453F-ACC0-41D9-8BAF-8ACBF6A9C5FB}">
      <dsp:nvSpPr>
        <dsp:cNvPr id="0" name=""/>
        <dsp:cNvSpPr/>
      </dsp:nvSpPr>
      <dsp:spPr>
        <a:xfrm rot="5400000">
          <a:off x="-409113" y="413471"/>
          <a:ext cx="2727424" cy="1909196"/>
        </a:xfrm>
        <a:prstGeom prst="chevron">
          <a:avLst/>
        </a:prstGeom>
        <a:gradFill rotWithShape="0">
          <a:gsLst>
            <a:gs pos="0">
              <a:schemeClr val="accent1">
                <a:alpha val="9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alpha val="9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alpha val="9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605" tIns="14605" rIns="14605" bIns="14605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LU" sz="2300" kern="1200" dirty="0" smtClean="0"/>
            <a:t>Règlement BCE/2012/24</a:t>
          </a:r>
          <a:endParaRPr lang="lb-LU" sz="2300" kern="1200" dirty="0"/>
        </a:p>
      </dsp:txBody>
      <dsp:txXfrm rot="5400000">
        <a:off x="-409113" y="413471"/>
        <a:ext cx="2727424" cy="1909196"/>
      </dsp:txXfrm>
    </dsp:sp>
    <dsp:sp modelId="{89F69BDB-AEAC-420C-914A-A790E4156366}">
      <dsp:nvSpPr>
        <dsp:cNvPr id="0" name=""/>
        <dsp:cNvSpPr/>
      </dsp:nvSpPr>
      <dsp:spPr>
        <a:xfrm rot="5400000">
          <a:off x="4068685" y="-2155130"/>
          <a:ext cx="1772825" cy="6091803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28016" tIns="11430" rIns="11430" bIns="1143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LU" sz="1800" kern="1200" dirty="0" smtClean="0"/>
            <a:t>Recensement des détentions de titres avec un code ISIN</a:t>
          </a:r>
          <a:endParaRPr lang="lb-LU" sz="1800" kern="1200" dirty="0"/>
        </a:p>
      </dsp:txBody>
      <dsp:txXfrm rot="5400000">
        <a:off x="4068685" y="-2155130"/>
        <a:ext cx="1772825" cy="6091803"/>
      </dsp:txXfrm>
    </dsp:sp>
    <dsp:sp modelId="{C375D1DB-248A-4E65-A869-CEDDA13AB92F}">
      <dsp:nvSpPr>
        <dsp:cNvPr id="0" name=""/>
        <dsp:cNvSpPr/>
      </dsp:nvSpPr>
      <dsp:spPr>
        <a:xfrm rot="5400000">
          <a:off x="-409113" y="2858931"/>
          <a:ext cx="2727424" cy="1909196"/>
        </a:xfrm>
        <a:prstGeom prst="chevron">
          <a:avLst/>
        </a:prstGeom>
        <a:gradFill rotWithShape="0">
          <a:gsLst>
            <a:gs pos="0">
              <a:schemeClr val="accent1">
                <a:alpha val="90000"/>
                <a:hueOff val="0"/>
                <a:satOff val="0"/>
                <a:lumOff val="0"/>
                <a:alphaOff val="-40000"/>
                <a:shade val="51000"/>
                <a:satMod val="130000"/>
              </a:schemeClr>
            </a:gs>
            <a:gs pos="80000">
              <a:schemeClr val="accent1">
                <a:alpha val="90000"/>
                <a:hueOff val="0"/>
                <a:satOff val="0"/>
                <a:lumOff val="0"/>
                <a:alphaOff val="-40000"/>
                <a:shade val="93000"/>
                <a:satMod val="130000"/>
              </a:schemeClr>
            </a:gs>
            <a:gs pos="100000">
              <a:schemeClr val="accent1">
                <a:alpha val="90000"/>
                <a:hueOff val="0"/>
                <a:satOff val="0"/>
                <a:lumOff val="0"/>
                <a:alphaOff val="-4000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alpha val="90000"/>
              <a:hueOff val="0"/>
              <a:satOff val="0"/>
              <a:lumOff val="0"/>
              <a:alphaOff val="-40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605" tIns="14605" rIns="14605" bIns="14605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LU" sz="2300" kern="1200" dirty="0" smtClean="0"/>
            <a:t>Circulaire BCL 2013/232</a:t>
          </a:r>
          <a:endParaRPr lang="lb-LU" sz="2300" kern="1200" dirty="0"/>
        </a:p>
      </dsp:txBody>
      <dsp:txXfrm rot="5400000">
        <a:off x="-409113" y="2858931"/>
        <a:ext cx="2727424" cy="1909196"/>
      </dsp:txXfrm>
    </dsp:sp>
    <dsp:sp modelId="{CAB07A65-926B-458E-A187-95C666A64AED}">
      <dsp:nvSpPr>
        <dsp:cNvPr id="0" name=""/>
        <dsp:cNvSpPr/>
      </dsp:nvSpPr>
      <dsp:spPr>
        <a:xfrm rot="5400000">
          <a:off x="4068685" y="290329"/>
          <a:ext cx="1772825" cy="6091803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hueOff val="0"/>
              <a:satOff val="0"/>
              <a:lumOff val="0"/>
              <a:alphaOff val="-40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28016" tIns="11430" rIns="11430" bIns="1143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LU" sz="1800" kern="1200" dirty="0" smtClean="0"/>
            <a:t>Introduction d’un rapport titre par titre (TPT)</a:t>
          </a:r>
          <a:endParaRPr lang="lb-LU" sz="1800" kern="1200" dirty="0"/>
        </a:p>
        <a:p>
          <a:pPr marL="342900" lvl="2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LU" sz="1600" kern="1200" dirty="0" smtClean="0"/>
            <a:t>Liste des titres de participation et/ou de créances détenus et/ou émis</a:t>
          </a:r>
          <a:endParaRPr lang="lb-LU" sz="16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LU" sz="1800" kern="1200" dirty="0" smtClean="0"/>
            <a:t>Périodicité : mensuelle</a:t>
          </a:r>
          <a:endParaRPr lang="lb-LU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LU" sz="1800" kern="1200" dirty="0" smtClean="0"/>
            <a:t>Entrée en vigueur : données au 31/12/2013</a:t>
          </a:r>
          <a:endParaRPr lang="lb-LU" sz="1800" kern="1200" dirty="0"/>
        </a:p>
      </dsp:txBody>
      <dsp:txXfrm rot="5400000">
        <a:off x="4068685" y="290329"/>
        <a:ext cx="1772825" cy="6091803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610F453F-ACC0-41D9-8BAF-8ACBF6A9C5FB}">
      <dsp:nvSpPr>
        <dsp:cNvPr id="0" name=""/>
        <dsp:cNvSpPr/>
      </dsp:nvSpPr>
      <dsp:spPr>
        <a:xfrm rot="5400000">
          <a:off x="-409113" y="413471"/>
          <a:ext cx="2727424" cy="1909196"/>
        </a:xfrm>
        <a:prstGeom prst="chevron">
          <a:avLst/>
        </a:prstGeom>
        <a:gradFill rotWithShape="0">
          <a:gsLst>
            <a:gs pos="0">
              <a:schemeClr val="accent1">
                <a:alpha val="9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alpha val="9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alpha val="9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605" tIns="14605" rIns="14605" bIns="14605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LU" sz="2300" kern="1200" dirty="0" smtClean="0"/>
            <a:t>Règlement BCE/2013/40</a:t>
          </a:r>
          <a:endParaRPr lang="lb-LU" sz="2300" kern="1200" dirty="0"/>
        </a:p>
      </dsp:txBody>
      <dsp:txXfrm rot="5400000">
        <a:off x="-409113" y="413471"/>
        <a:ext cx="2727424" cy="1909196"/>
      </dsp:txXfrm>
    </dsp:sp>
    <dsp:sp modelId="{89F69BDB-AEAC-420C-914A-A790E4156366}">
      <dsp:nvSpPr>
        <dsp:cNvPr id="0" name=""/>
        <dsp:cNvSpPr/>
      </dsp:nvSpPr>
      <dsp:spPr>
        <a:xfrm rot="5400000">
          <a:off x="4068685" y="-2155130"/>
          <a:ext cx="1772825" cy="6091803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28016" tIns="11430" rIns="11430" bIns="1143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LU" sz="1800" kern="1200" dirty="0" smtClean="0"/>
            <a:t>Abrogation du règlement BCE/2008/30</a:t>
          </a:r>
          <a:endParaRPr lang="lb-LU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LU" sz="1800" kern="1200" dirty="0" err="1" smtClean="0"/>
            <a:t>Re-définition</a:t>
          </a:r>
          <a:r>
            <a:rPr lang="fr-LU" sz="1800" kern="1200" dirty="0" smtClean="0"/>
            <a:t> des statistiques à fournir </a:t>
          </a:r>
          <a:endParaRPr lang="lb-LU" sz="1800" kern="1200" dirty="0"/>
        </a:p>
      </dsp:txBody>
      <dsp:txXfrm rot="5400000">
        <a:off x="4068685" y="-2155130"/>
        <a:ext cx="1772825" cy="6091803"/>
      </dsp:txXfrm>
    </dsp:sp>
    <dsp:sp modelId="{C375D1DB-248A-4E65-A869-CEDDA13AB92F}">
      <dsp:nvSpPr>
        <dsp:cNvPr id="0" name=""/>
        <dsp:cNvSpPr/>
      </dsp:nvSpPr>
      <dsp:spPr>
        <a:xfrm rot="5400000">
          <a:off x="-409113" y="2858931"/>
          <a:ext cx="2727424" cy="1909196"/>
        </a:xfrm>
        <a:prstGeom prst="chevron">
          <a:avLst/>
        </a:prstGeom>
        <a:gradFill rotWithShape="0">
          <a:gsLst>
            <a:gs pos="0">
              <a:schemeClr val="accent1">
                <a:alpha val="90000"/>
                <a:hueOff val="0"/>
                <a:satOff val="0"/>
                <a:lumOff val="0"/>
                <a:alphaOff val="-40000"/>
                <a:shade val="51000"/>
                <a:satMod val="130000"/>
              </a:schemeClr>
            </a:gs>
            <a:gs pos="80000">
              <a:schemeClr val="accent1">
                <a:alpha val="90000"/>
                <a:hueOff val="0"/>
                <a:satOff val="0"/>
                <a:lumOff val="0"/>
                <a:alphaOff val="-40000"/>
                <a:shade val="93000"/>
                <a:satMod val="130000"/>
              </a:schemeClr>
            </a:gs>
            <a:gs pos="100000">
              <a:schemeClr val="accent1">
                <a:alpha val="90000"/>
                <a:hueOff val="0"/>
                <a:satOff val="0"/>
                <a:lumOff val="0"/>
                <a:alphaOff val="-4000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alpha val="90000"/>
              <a:hueOff val="0"/>
              <a:satOff val="0"/>
              <a:lumOff val="0"/>
              <a:alphaOff val="-40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605" tIns="14605" rIns="14605" bIns="14605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LU" sz="2300" kern="1200" dirty="0" smtClean="0"/>
            <a:t>Circulaire BCL 2014/236</a:t>
          </a:r>
          <a:endParaRPr lang="lb-LU" sz="2300" kern="1200" dirty="0"/>
        </a:p>
      </dsp:txBody>
      <dsp:txXfrm rot="5400000">
        <a:off x="-409113" y="2858931"/>
        <a:ext cx="2727424" cy="1909196"/>
      </dsp:txXfrm>
    </dsp:sp>
    <dsp:sp modelId="{CAB07A65-926B-458E-A187-95C666A64AED}">
      <dsp:nvSpPr>
        <dsp:cNvPr id="0" name=""/>
        <dsp:cNvSpPr/>
      </dsp:nvSpPr>
      <dsp:spPr>
        <a:xfrm rot="5400000">
          <a:off x="4068685" y="290329"/>
          <a:ext cx="1772825" cy="6091803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hueOff val="0"/>
              <a:satOff val="0"/>
              <a:lumOff val="0"/>
              <a:alphaOff val="-40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28016" tIns="11430" rIns="11430" bIns="1143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LU" sz="1800" kern="1200" dirty="0" smtClean="0"/>
            <a:t>Modifications des collectes statistiques existantes</a:t>
          </a:r>
          <a:endParaRPr lang="lb-LU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lb-LU" sz="1800" kern="1200" dirty="0" smtClean="0"/>
            <a:t>Entrée en vigueur : données au 31/12/2014</a:t>
          </a:r>
          <a:endParaRPr lang="lb-LU" sz="1800" kern="1200" dirty="0"/>
        </a:p>
      </dsp:txBody>
      <dsp:txXfrm rot="5400000">
        <a:off x="4068685" y="290329"/>
        <a:ext cx="1772825" cy="609180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8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45659" cy="49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hangingPunct="1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16486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0444" y="0"/>
            <a:ext cx="2945659" cy="49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16486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9430091"/>
            <a:ext cx="2945659" cy="49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16486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0444" y="9430091"/>
            <a:ext cx="2945659" cy="49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fld id="{39F8DA48-DD18-4A96-BF91-06D51D824E2B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1904502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45659" cy="49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hangingPunct="1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endParaRPr lang="fr-FR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2017" y="0"/>
            <a:ext cx="2945659" cy="49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endParaRPr lang="fr-FR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358" y="4715907"/>
            <a:ext cx="4984962" cy="4467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431815"/>
            <a:ext cx="2945659" cy="49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endParaRPr lang="fr-FR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2017" y="9431815"/>
            <a:ext cx="2945659" cy="49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fld id="{6919C977-7B23-4019-8A16-B95DF88861C2}" type="slidenum">
              <a:rPr lang="fr-FR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55655123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534499F-4F3A-4D10-9744-B861A9081A14}" type="slidenum">
              <a:rPr lang="fr-FR"/>
              <a:pPr/>
              <a:t>1</a:t>
            </a:fld>
            <a:endParaRPr lang="fr-FR"/>
          </a:p>
        </p:txBody>
      </p:sp>
      <p:sp>
        <p:nvSpPr>
          <p:cNvPr id="184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75707671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19C977-7B23-4019-8A16-B95DF88861C2}" type="slidenum">
              <a:rPr lang="fr-FR" smtClean="0"/>
              <a:pPr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335024727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19C977-7B23-4019-8A16-B95DF88861C2}" type="slidenum">
              <a:rPr lang="fr-FR" smtClean="0"/>
              <a:pPr/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191644618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19C977-7B23-4019-8A16-B95DF88861C2}" type="slidenum">
              <a:rPr lang="fr-FR" smtClean="0"/>
              <a:pPr/>
              <a:t>12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199800864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19C977-7B23-4019-8A16-B95DF88861C2}" type="slidenum">
              <a:rPr lang="fr-FR" smtClean="0"/>
              <a:pPr/>
              <a:t>13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118079969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19C977-7B23-4019-8A16-B95DF88861C2}" type="slidenum">
              <a:rPr lang="fr-FR" smtClean="0"/>
              <a:pPr/>
              <a:t>14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1762921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19C977-7B23-4019-8A16-B95DF88861C2}" type="slidenum">
              <a:rPr lang="fr-FR" smtClean="0"/>
              <a:pPr/>
              <a:t>15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150192606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19C977-7B23-4019-8A16-B95DF88861C2}" type="slidenum">
              <a:rPr lang="fr-FR" smtClean="0"/>
              <a:pPr/>
              <a:t>16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262700044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19C977-7B23-4019-8A16-B95DF88861C2}" type="slidenum">
              <a:rPr lang="fr-FR" smtClean="0"/>
              <a:pPr/>
              <a:t>17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287328723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19C977-7B23-4019-8A16-B95DF88861C2}" type="slidenum">
              <a:rPr lang="fr-FR" smtClean="0"/>
              <a:pPr/>
              <a:t>18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159068961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19C977-7B23-4019-8A16-B95DF88861C2}" type="slidenum">
              <a:rPr lang="fr-FR" smtClean="0"/>
              <a:pPr/>
              <a:t>19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187365791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19C977-7B23-4019-8A16-B95DF88861C2}" type="slidenum">
              <a:rPr lang="fr-FR" smtClean="0"/>
              <a:pPr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235636400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19C977-7B23-4019-8A16-B95DF88861C2}" type="slidenum">
              <a:rPr lang="fr-FR" smtClean="0"/>
              <a:pPr/>
              <a:t>20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404705488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19C977-7B23-4019-8A16-B95DF88861C2}" type="slidenum">
              <a:rPr lang="fr-FR" smtClean="0"/>
              <a:pPr/>
              <a:t>21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1099028672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19C977-7B23-4019-8A16-B95DF88861C2}" type="slidenum">
              <a:rPr lang="fr-FR" smtClean="0"/>
              <a:pPr/>
              <a:t>22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2685365649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19C977-7B23-4019-8A16-B95DF88861C2}" type="slidenum">
              <a:rPr lang="fr-FR" smtClean="0"/>
              <a:pPr/>
              <a:t>23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1963558854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19C977-7B23-4019-8A16-B95DF88861C2}" type="slidenum">
              <a:rPr lang="fr-FR" smtClean="0"/>
              <a:pPr/>
              <a:t>24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171417177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19C977-7B23-4019-8A16-B95DF88861C2}" type="slidenum">
              <a:rPr lang="fr-FR" smtClean="0"/>
              <a:pPr/>
              <a:t>27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1917445449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19C977-7B23-4019-8A16-B95DF88861C2}" type="slidenum">
              <a:rPr lang="fr-FR" smtClean="0"/>
              <a:pPr/>
              <a:t>28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4233292993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19C977-7B23-4019-8A16-B95DF88861C2}" type="slidenum">
              <a:rPr lang="fr-FR" smtClean="0"/>
              <a:pPr/>
              <a:t>29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4268879918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19C977-7B23-4019-8A16-B95DF88861C2}" type="slidenum">
              <a:rPr lang="fr-FR" smtClean="0"/>
              <a:pPr/>
              <a:t>30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2106300676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19C977-7B23-4019-8A16-B95DF88861C2}" type="slidenum">
              <a:rPr lang="fr-FR" smtClean="0"/>
              <a:pPr/>
              <a:t>31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279687517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19C977-7B23-4019-8A16-B95DF88861C2}" type="slidenum">
              <a:rPr lang="fr-FR" smtClean="0"/>
              <a:pPr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1314002184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19C977-7B23-4019-8A16-B95DF88861C2}" type="slidenum">
              <a:rPr lang="fr-FR" smtClean="0"/>
              <a:pPr/>
              <a:t>32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2885929608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19C977-7B23-4019-8A16-B95DF88861C2}" type="slidenum">
              <a:rPr lang="fr-FR" smtClean="0"/>
              <a:pPr/>
              <a:t>33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1881671004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19C977-7B23-4019-8A16-B95DF88861C2}" type="slidenum">
              <a:rPr lang="fr-FR" smtClean="0"/>
              <a:pPr/>
              <a:t>34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1881671004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19C977-7B23-4019-8A16-B95DF88861C2}" type="slidenum">
              <a:rPr lang="fr-FR" smtClean="0"/>
              <a:pPr/>
              <a:t>35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1978475379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19C977-7B23-4019-8A16-B95DF88861C2}" type="slidenum">
              <a:rPr lang="fr-FR" smtClean="0"/>
              <a:pPr/>
              <a:t>44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320649695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19C977-7B23-4019-8A16-B95DF88861C2}" type="slidenum">
              <a:rPr lang="fr-FR" smtClean="0"/>
              <a:pPr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105367803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19C977-7B23-4019-8A16-B95DF88861C2}" type="slidenum">
              <a:rPr lang="fr-FR" smtClean="0"/>
              <a:pPr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363214039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19C977-7B23-4019-8A16-B95DF88861C2}" type="slidenum">
              <a:rPr lang="fr-FR" smtClean="0"/>
              <a:pPr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150772737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19C977-7B23-4019-8A16-B95DF88861C2}" type="slidenum">
              <a:rPr lang="fr-FR" smtClean="0"/>
              <a:pPr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244662416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19C977-7B23-4019-8A16-B95DF88861C2}" type="slidenum">
              <a:rPr lang="fr-FR" smtClean="0"/>
              <a:pPr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307488646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19C977-7B23-4019-8A16-B95DF88861C2}" type="slidenum">
              <a:rPr lang="fr-FR" smtClean="0"/>
              <a:pPr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40214526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Master" Target="../slideMasters/slideMaster1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oleObject2.bin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photo_1_grand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76400" y="3136901"/>
            <a:ext cx="7467600" cy="3717925"/>
          </a:xfrm>
          <a:prstGeom prst="rect">
            <a:avLst/>
          </a:prstGeom>
          <a:noFill/>
        </p:spPr>
      </p:pic>
      <p:sp>
        <p:nvSpPr>
          <p:cNvPr id="16387" name="Rectangle 3"/>
          <p:cNvSpPr>
            <a:spLocks noChangeArrowheads="1"/>
          </p:cNvSpPr>
          <p:nvPr/>
        </p:nvSpPr>
        <p:spPr bwMode="auto">
          <a:xfrm>
            <a:off x="990600" y="0"/>
            <a:ext cx="685800" cy="6858000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lb-LU"/>
          </a:p>
        </p:txBody>
      </p:sp>
      <p:sp>
        <p:nvSpPr>
          <p:cNvPr id="16388" name="Rectangle 4"/>
          <p:cNvSpPr>
            <a:spLocks noGrp="1" noChangeArrowheads="1"/>
          </p:cNvSpPr>
          <p:nvPr>
            <p:ph type="ctrTitle" sz="quarter"/>
          </p:nvPr>
        </p:nvSpPr>
        <p:spPr>
          <a:xfrm>
            <a:off x="0" y="1981200"/>
            <a:ext cx="9144000" cy="1143000"/>
          </a:xfrm>
        </p:spPr>
        <p:txBody>
          <a:bodyPr/>
          <a:lstStyle>
            <a:lvl1pPr>
              <a:defRPr sz="4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6389" name="Rectangle 5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981200" y="3581400"/>
            <a:ext cx="6934200" cy="3048000"/>
          </a:xfrm>
        </p:spPr>
        <p:txBody>
          <a:bodyPr/>
          <a:lstStyle>
            <a:lvl1pPr marL="0" indent="0" algn="ctr">
              <a:buFont typeface="Monotype Sorts" pitchFamily="2" charset="2"/>
              <a:buNone/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6390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1066800" y="6172200"/>
            <a:ext cx="685800" cy="685800"/>
          </a:xfrm>
        </p:spPr>
        <p:txBody>
          <a:bodyPr/>
          <a:lstStyle>
            <a:lvl1pPr>
              <a:defRPr/>
            </a:lvl1pPr>
          </a:lstStyle>
          <a:p>
            <a:fld id="{AE901E57-0F9C-40A4-8F90-C3ABABFB23F5}" type="slidenum">
              <a:rPr lang="en-US"/>
              <a:pPr/>
              <a:t>‹#›</a:t>
            </a:fld>
            <a:endParaRPr lang="en-US"/>
          </a:p>
        </p:txBody>
      </p:sp>
      <p:graphicFrame>
        <p:nvGraphicFramePr>
          <p:cNvPr id="16391" name="Object 7"/>
          <p:cNvGraphicFramePr>
            <a:graphicFrameLocks noChangeAspect="1"/>
          </p:cNvGraphicFramePr>
          <p:nvPr/>
        </p:nvGraphicFramePr>
        <p:xfrm>
          <a:off x="2514600" y="228601"/>
          <a:ext cx="4953000" cy="1454150"/>
        </p:xfrm>
        <a:graphic>
          <a:graphicData uri="http://schemas.openxmlformats.org/presentationml/2006/ole">
            <p:oleObj spid="_x0000_s16395" name="Photo Editor Photo" r:id="rId4" imgW="16575814" imgH="4866667" progId="">
              <p:embed/>
            </p:oleObj>
          </a:graphicData>
        </a:graphic>
      </p:graphicFrame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lb-L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buFont typeface="Arial" pitchFamily="34" charset="0"/>
              <a:buChar char="■"/>
              <a:defRPr/>
            </a:lvl1pPr>
            <a:lvl2pPr>
              <a:buFont typeface="Arial" pitchFamily="34" charset="0"/>
              <a:buChar char="■"/>
              <a:defRPr/>
            </a:lvl2pPr>
            <a:lvl3pPr>
              <a:buFont typeface="Arial" pitchFamily="34" charset="0"/>
              <a:buChar char="■"/>
              <a:defRPr/>
            </a:lvl3pPr>
            <a:lvl4pPr>
              <a:buFont typeface="Arial" pitchFamily="34" charset="0"/>
              <a:buChar char="■"/>
              <a:defRPr/>
            </a:lvl4pPr>
            <a:lvl5pPr>
              <a:buFont typeface="Arial" pitchFamily="34" charset="0"/>
              <a:buChar char="■"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lb-L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A177539C-FB5B-44EA-8B51-59C6DF00B284}" type="slidenum">
              <a:rPr lang="fr-FR"/>
              <a:pPr/>
              <a:t>‹#›</a:t>
            </a:fld>
            <a:endParaRPr lang="fr-FR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0"/>
            <a:ext cx="2286000" cy="6629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lb-L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0" y="0"/>
            <a:ext cx="6705600" cy="6629400"/>
          </a:xfrm>
        </p:spPr>
        <p:txBody>
          <a:bodyPr vert="eaVert"/>
          <a:lstStyle>
            <a:lvl1pPr>
              <a:buFont typeface="Arial" pitchFamily="34" charset="0"/>
              <a:buChar char="■"/>
              <a:defRPr/>
            </a:lvl1pPr>
            <a:lvl2pPr>
              <a:buFont typeface="Arial" pitchFamily="34" charset="0"/>
              <a:buChar char="■"/>
              <a:defRPr/>
            </a:lvl2pPr>
            <a:lvl3pPr>
              <a:buFont typeface="Arial" pitchFamily="34" charset="0"/>
              <a:buChar char="■"/>
              <a:defRPr/>
            </a:lvl3pPr>
            <a:lvl4pPr>
              <a:buFont typeface="Arial" pitchFamily="34" charset="0"/>
              <a:buChar char="■"/>
              <a:defRPr/>
            </a:lvl4pPr>
            <a:lvl5pPr>
              <a:buFont typeface="Arial" pitchFamily="34" charset="0"/>
              <a:buChar char="■"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lb-L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F7B49848-0A99-4B2A-9F88-B07305DED6F7}" type="slidenum">
              <a:rPr lang="fr-FR"/>
              <a:pPr/>
              <a:t>‹#›</a:t>
            </a:fld>
            <a:endParaRPr lang="fr-FR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lb-L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Font typeface="Arial" pitchFamily="34" charset="0"/>
              <a:buChar char="■"/>
              <a:defRPr/>
            </a:lvl1pPr>
            <a:lvl2pPr>
              <a:buFont typeface="Arial" pitchFamily="34" charset="0"/>
              <a:buChar char="■"/>
              <a:defRPr/>
            </a:lvl2pPr>
            <a:lvl3pPr>
              <a:buFont typeface="Arial" pitchFamily="34" charset="0"/>
              <a:buChar char="■"/>
              <a:defRPr/>
            </a:lvl3pPr>
            <a:lvl4pPr>
              <a:buFont typeface="Arial" pitchFamily="34" charset="0"/>
              <a:buChar char="■"/>
              <a:defRPr/>
            </a:lvl4pPr>
            <a:lvl5pPr>
              <a:buFont typeface="Arial" pitchFamily="34" charset="0"/>
              <a:buChar char="■"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lb-L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0E2EE7C9-5963-4206-A870-AE6A55B83AEC}" type="slidenum">
              <a:rPr lang="fr-FR"/>
              <a:pPr/>
              <a:t>‹#›</a:t>
            </a:fld>
            <a:endParaRPr lang="fr-FR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lb-L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BDC5358D-61A4-45E9-B781-1E1ACFA0FBE4}" type="slidenum">
              <a:rPr lang="fr-FR"/>
              <a:pPr/>
              <a:t>‹#›</a:t>
            </a:fld>
            <a:endParaRPr lang="fr-FR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lb-L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1" y="1447800"/>
            <a:ext cx="3924300" cy="5181600"/>
          </a:xfrm>
        </p:spPr>
        <p:txBody>
          <a:bodyPr/>
          <a:lstStyle>
            <a:lvl1pPr>
              <a:buFont typeface="Arial" pitchFamily="34" charset="0"/>
              <a:buChar char="■"/>
              <a:defRPr sz="2800"/>
            </a:lvl1pPr>
            <a:lvl2pPr>
              <a:buFont typeface="Arial" pitchFamily="34" charset="0"/>
              <a:buChar char="■"/>
              <a:defRPr sz="2400"/>
            </a:lvl2pPr>
            <a:lvl3pPr>
              <a:buFont typeface="Arial" pitchFamily="34" charset="0"/>
              <a:buChar char="■"/>
              <a:defRPr sz="2000"/>
            </a:lvl3pPr>
            <a:lvl4pPr>
              <a:buFont typeface="Arial" pitchFamily="34" charset="0"/>
              <a:buChar char="■"/>
              <a:defRPr sz="1800"/>
            </a:lvl4pPr>
            <a:lvl5pPr>
              <a:buFont typeface="Arial" pitchFamily="34" charset="0"/>
              <a:buChar char="■"/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lb-LU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91101" y="1447800"/>
            <a:ext cx="3924300" cy="5181600"/>
          </a:xfrm>
        </p:spPr>
        <p:txBody>
          <a:bodyPr/>
          <a:lstStyle>
            <a:lvl1pPr>
              <a:buFont typeface="Arial" pitchFamily="34" charset="0"/>
              <a:buChar char="■"/>
              <a:defRPr sz="2800"/>
            </a:lvl1pPr>
            <a:lvl2pPr>
              <a:buFont typeface="Arial" pitchFamily="34" charset="0"/>
              <a:buChar char="■"/>
              <a:defRPr sz="2400"/>
            </a:lvl2pPr>
            <a:lvl3pPr>
              <a:buFont typeface="Arial" pitchFamily="34" charset="0"/>
              <a:buChar char="■"/>
              <a:defRPr sz="2000"/>
            </a:lvl3pPr>
            <a:lvl4pPr>
              <a:buFont typeface="Arial" pitchFamily="34" charset="0"/>
              <a:buChar char="■"/>
              <a:defRPr sz="1800"/>
            </a:lvl4pPr>
            <a:lvl5pPr>
              <a:buFont typeface="Arial" pitchFamily="34" charset="0"/>
              <a:buChar char="■"/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lb-L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D8BD9FCF-B5C2-4F93-95ED-AE512A8E6189}" type="slidenum">
              <a:rPr lang="fr-FR"/>
              <a:pPr/>
              <a:t>‹#›</a:t>
            </a:fld>
            <a:endParaRPr lang="fr-FR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lb-L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buFont typeface="Arial" pitchFamily="34" charset="0"/>
              <a:buChar char="■"/>
              <a:defRPr sz="2400"/>
            </a:lvl1pPr>
            <a:lvl2pPr>
              <a:buFont typeface="Arial" pitchFamily="34" charset="0"/>
              <a:buChar char="■"/>
              <a:defRPr sz="2000"/>
            </a:lvl2pPr>
            <a:lvl3pPr>
              <a:buFont typeface="Arial" pitchFamily="34" charset="0"/>
              <a:buChar char="■"/>
              <a:defRPr sz="1800"/>
            </a:lvl3pPr>
            <a:lvl4pPr>
              <a:buFont typeface="Arial" pitchFamily="34" charset="0"/>
              <a:buChar char="■"/>
              <a:defRPr sz="1600"/>
            </a:lvl4pPr>
            <a:lvl5pPr>
              <a:buFont typeface="Arial" pitchFamily="34" charset="0"/>
              <a:buChar char="■"/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lb-LU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buFont typeface="Arial" pitchFamily="34" charset="0"/>
              <a:buChar char="■"/>
              <a:defRPr sz="2400"/>
            </a:lvl1pPr>
            <a:lvl2pPr>
              <a:buFont typeface="Arial" pitchFamily="34" charset="0"/>
              <a:buChar char="■"/>
              <a:defRPr sz="2000"/>
            </a:lvl2pPr>
            <a:lvl3pPr>
              <a:buFont typeface="Arial" pitchFamily="34" charset="0"/>
              <a:buChar char="■"/>
              <a:defRPr sz="1800"/>
            </a:lvl3pPr>
            <a:lvl4pPr>
              <a:buFont typeface="Arial" pitchFamily="34" charset="0"/>
              <a:buChar char="■"/>
              <a:defRPr sz="1600"/>
            </a:lvl4pPr>
            <a:lvl5pPr>
              <a:buFont typeface="Arial" pitchFamily="34" charset="0"/>
              <a:buChar char="■"/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lb-L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59205157-7E0A-403F-A24A-4AA5C5F420D9}" type="slidenum">
              <a:rPr lang="fr-FR"/>
              <a:pPr/>
              <a:t>‹#›</a:t>
            </a:fld>
            <a:endParaRPr lang="fr-FR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lb-LU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4FF42521-377B-4E27-AF56-E7D8C04C47CB}" type="slidenum">
              <a:rPr lang="fr-FR"/>
              <a:pPr/>
              <a:t>‹#›</a:t>
            </a:fld>
            <a:endParaRPr lang="fr-FR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1D1D280C-99BF-4861-A981-360B6247391F}" type="slidenum">
              <a:rPr lang="fr-FR"/>
              <a:pPr/>
              <a:t>‹#›</a:t>
            </a:fld>
            <a:endParaRPr lang="fr-FR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lb-L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1" cy="5853113"/>
          </a:xfrm>
        </p:spPr>
        <p:txBody>
          <a:bodyPr/>
          <a:lstStyle>
            <a:lvl1pPr>
              <a:buFont typeface="Arial" pitchFamily="34" charset="0"/>
              <a:buChar char="■"/>
              <a:defRPr sz="3200"/>
            </a:lvl1pPr>
            <a:lvl2pPr>
              <a:buFont typeface="Arial" pitchFamily="34" charset="0"/>
              <a:buChar char="■"/>
              <a:defRPr sz="2800"/>
            </a:lvl2pPr>
            <a:lvl3pPr>
              <a:buFont typeface="Arial" pitchFamily="34" charset="0"/>
              <a:buChar char="■"/>
              <a:defRPr sz="2400"/>
            </a:lvl3pPr>
            <a:lvl4pPr>
              <a:buFont typeface="Arial" pitchFamily="34" charset="0"/>
              <a:buChar char="■"/>
              <a:defRPr sz="2000"/>
            </a:lvl4pPr>
            <a:lvl5pPr>
              <a:buFont typeface="Arial" pitchFamily="34" charset="0"/>
              <a:buChar char="■"/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lb-LU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E4F6DC66-9D94-4622-830A-1F504A54AB1F}" type="slidenum">
              <a:rPr lang="fr-FR"/>
              <a:pPr/>
              <a:t>‹#›</a:t>
            </a:fld>
            <a:endParaRPr lang="fr-FR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lb-L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lb-L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0C3E039C-0D4A-47CB-9912-3703AE8E2747}" type="slidenum">
              <a:rPr lang="fr-FR"/>
              <a:pPr/>
              <a:t>‹#›</a:t>
            </a:fld>
            <a:endParaRPr lang="fr-FR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vmlDrawing" Target="../drawings/vmlDrawing1.v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oleObject" Target="../embeddings/oleObject1.bin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untitled"/>
          <p:cNvPicPr>
            <a:picLocks noChangeAspect="1" noChangeArrowheads="1"/>
          </p:cNvPicPr>
          <p:nvPr/>
        </p:nvPicPr>
        <p:blipFill>
          <a:blip r:embed="rId14" cstate="print">
            <a:lum bright="2000" contrast="10000"/>
          </a:blip>
          <a:srcRect/>
          <a:stretch>
            <a:fillRect/>
          </a:stretch>
        </p:blipFill>
        <p:spPr bwMode="auto">
          <a:xfrm>
            <a:off x="1752600" y="1295401"/>
            <a:ext cx="7391400" cy="5530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3" name="Rectangle 3"/>
          <p:cNvSpPr>
            <a:spLocks noChangeArrowheads="1"/>
          </p:cNvSpPr>
          <p:nvPr/>
        </p:nvSpPr>
        <p:spPr bwMode="auto">
          <a:xfrm>
            <a:off x="0" y="762000"/>
            <a:ext cx="685800" cy="6096000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lb-LU"/>
          </a:p>
        </p:txBody>
      </p:sp>
      <p:sp>
        <p:nvSpPr>
          <p:cNvPr id="15364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9144000" cy="129540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Click to edit Master title style</a:t>
            </a:r>
          </a:p>
        </p:txBody>
      </p:sp>
      <p:sp>
        <p:nvSpPr>
          <p:cNvPr id="15365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1447800"/>
            <a:ext cx="8001000" cy="518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dirty="0" smtClean="0"/>
              <a:t>Click to </a:t>
            </a:r>
            <a:r>
              <a:rPr lang="fr-FR" dirty="0" err="1" smtClean="0"/>
              <a:t>edit</a:t>
            </a:r>
            <a:r>
              <a:rPr lang="fr-FR" dirty="0" smtClean="0"/>
              <a:t> Master </a:t>
            </a:r>
            <a:r>
              <a:rPr lang="fr-FR" dirty="0" err="1" smtClean="0"/>
              <a:t>text</a:t>
            </a:r>
            <a:r>
              <a:rPr lang="fr-FR" dirty="0" smtClean="0"/>
              <a:t> styles</a:t>
            </a:r>
          </a:p>
          <a:p>
            <a:pPr lvl="1"/>
            <a:r>
              <a:rPr lang="fr-FR" dirty="0" smtClean="0"/>
              <a:t>Second </a:t>
            </a:r>
            <a:r>
              <a:rPr lang="fr-FR" dirty="0" err="1" smtClean="0"/>
              <a:t>level</a:t>
            </a:r>
            <a:endParaRPr lang="fr-FR" dirty="0" smtClean="0"/>
          </a:p>
          <a:p>
            <a:pPr lvl="2"/>
            <a:r>
              <a:rPr lang="fr-FR" dirty="0" err="1" smtClean="0"/>
              <a:t>Third</a:t>
            </a:r>
            <a:r>
              <a:rPr lang="fr-FR" dirty="0" smtClean="0"/>
              <a:t> </a:t>
            </a:r>
            <a:r>
              <a:rPr lang="fr-FR" dirty="0" err="1" smtClean="0"/>
              <a:t>level</a:t>
            </a:r>
            <a:endParaRPr lang="fr-FR" dirty="0" smtClean="0"/>
          </a:p>
          <a:p>
            <a:pPr lvl="3"/>
            <a:r>
              <a:rPr lang="fr-FR" dirty="0" err="1" smtClean="0"/>
              <a:t>Fourth</a:t>
            </a:r>
            <a:r>
              <a:rPr lang="fr-FR" dirty="0" smtClean="0"/>
              <a:t> </a:t>
            </a:r>
            <a:r>
              <a:rPr lang="fr-FR" dirty="0" err="1" smtClean="0"/>
              <a:t>level</a:t>
            </a:r>
            <a:endParaRPr lang="fr-FR" dirty="0" smtClean="0"/>
          </a:p>
          <a:p>
            <a:pPr lvl="4"/>
            <a:r>
              <a:rPr lang="fr-FR" dirty="0" err="1" smtClean="0"/>
              <a:t>Fifth</a:t>
            </a:r>
            <a:r>
              <a:rPr lang="fr-FR" dirty="0" smtClean="0"/>
              <a:t> </a:t>
            </a:r>
            <a:r>
              <a:rPr lang="fr-FR" dirty="0" err="1" smtClean="0"/>
              <a:t>level</a:t>
            </a:r>
            <a:endParaRPr lang="fr-FR" dirty="0" smtClean="0"/>
          </a:p>
        </p:txBody>
      </p:sp>
      <p:sp>
        <p:nvSpPr>
          <p:cNvPr id="1536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0" y="6172200"/>
            <a:ext cx="6858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>
              <a:defRPr sz="2400"/>
            </a:lvl1pPr>
          </a:lstStyle>
          <a:p>
            <a:fld id="{4C0D7A20-E037-4C9E-A8C3-71CD215FF2FD}" type="slidenum">
              <a:rPr lang="fr-FR"/>
              <a:pPr/>
              <a:t>‹#›</a:t>
            </a:fld>
            <a:endParaRPr lang="fr-FR"/>
          </a:p>
        </p:txBody>
      </p:sp>
      <p:graphicFrame>
        <p:nvGraphicFramePr>
          <p:cNvPr id="15367" name="Object 7"/>
          <p:cNvGraphicFramePr>
            <a:graphicFrameLocks noChangeAspect="1"/>
          </p:cNvGraphicFramePr>
          <p:nvPr/>
        </p:nvGraphicFramePr>
        <p:xfrm>
          <a:off x="8077200" y="6400801"/>
          <a:ext cx="838200" cy="246063"/>
        </p:xfrm>
        <a:graphic>
          <a:graphicData uri="http://schemas.openxmlformats.org/presentationml/2006/ole">
            <p:oleObj spid="_x0000_s15371" name="Photo Editor Photo" r:id="rId15" imgW="16575814" imgH="4866667" progId="">
              <p:embed/>
            </p:oleObj>
          </a:graphicData>
        </a:graphic>
      </p:graphicFrame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ransition/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charset="0"/>
        </a:defRPr>
      </a:lvl9pPr>
    </p:titleStyle>
    <p:bodyStyle>
      <a:lvl1pPr marL="476250" indent="-476250" algn="l" rtl="0" eaLnBrk="0" fontAlgn="base" hangingPunct="0">
        <a:spcBef>
          <a:spcPct val="50000"/>
        </a:spcBef>
        <a:spcAft>
          <a:spcPct val="0"/>
        </a:spcAft>
        <a:buClr>
          <a:schemeClr val="accent1"/>
        </a:buClr>
        <a:buSzPct val="100000"/>
        <a:buFont typeface="Arial" pitchFamily="34" charset="0"/>
        <a:buChar char="■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1052513" indent="-3857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Arial" pitchFamily="34" charset="0"/>
        <a:buChar char="■"/>
        <a:defRPr sz="2800">
          <a:solidFill>
            <a:schemeClr val="tx1"/>
          </a:solidFill>
          <a:latin typeface="+mn-lt"/>
        </a:defRPr>
      </a:lvl2pPr>
      <a:lvl3pPr marL="1528763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Arial" pitchFamily="34" charset="0"/>
        <a:buChar char="■"/>
        <a:defRPr sz="2400">
          <a:solidFill>
            <a:schemeClr val="tx1"/>
          </a:solidFill>
          <a:latin typeface="+mn-lt"/>
        </a:defRPr>
      </a:lvl3pPr>
      <a:lvl4pPr marL="1995488" indent="-2762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Arial" pitchFamily="34" charset="0"/>
        <a:buChar char="■"/>
        <a:defRPr sz="2000">
          <a:solidFill>
            <a:schemeClr val="tx1"/>
          </a:solidFill>
          <a:latin typeface="+mn-lt"/>
        </a:defRPr>
      </a:lvl4pPr>
      <a:lvl5pPr marL="2473325" indent="-2873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Arial" pitchFamily="34" charset="0"/>
        <a:buChar char="■"/>
        <a:defRPr>
          <a:solidFill>
            <a:schemeClr val="tx1"/>
          </a:solidFill>
          <a:latin typeface="+mn-lt"/>
        </a:defRPr>
      </a:lvl5pPr>
      <a:lvl6pPr marL="2930525" indent="-2873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Monotype Sorts" pitchFamily="2" charset="2"/>
        <a:buChar char="n"/>
        <a:defRPr>
          <a:solidFill>
            <a:schemeClr val="tx1"/>
          </a:solidFill>
          <a:latin typeface="+mn-lt"/>
        </a:defRPr>
      </a:lvl6pPr>
      <a:lvl7pPr marL="3387725" indent="-2873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Monotype Sorts" pitchFamily="2" charset="2"/>
        <a:buChar char="n"/>
        <a:defRPr>
          <a:solidFill>
            <a:schemeClr val="tx1"/>
          </a:solidFill>
          <a:latin typeface="+mn-lt"/>
        </a:defRPr>
      </a:lvl7pPr>
      <a:lvl8pPr marL="3844925" indent="-2873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Monotype Sorts" pitchFamily="2" charset="2"/>
        <a:buChar char="n"/>
        <a:defRPr>
          <a:solidFill>
            <a:schemeClr val="tx1"/>
          </a:solidFill>
          <a:latin typeface="+mn-lt"/>
        </a:defRPr>
      </a:lvl8pPr>
      <a:lvl9pPr marL="4302125" indent="-2873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Monotype Sorts" pitchFamily="2" charset="2"/>
        <a:buChar char="n"/>
        <a:defRPr>
          <a:solidFill>
            <a:schemeClr val="tx1"/>
          </a:solidFill>
          <a:latin typeface="+mn-lt"/>
        </a:defRPr>
      </a:lvl9pPr>
    </p:bodyStyle>
    <p:otherStyle>
      <a:defPPr>
        <a:defRPr lang="lb-L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hyperlink" Target="mailto:reporting.titrisation@bcl.lu" TargetMode="External"/><Relationship Id="rId1" Type="http://schemas.openxmlformats.org/officeDocument/2006/relationships/slideLayout" Target="../slideLayouts/slideLayout3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0" y="2101851"/>
            <a:ext cx="9144000" cy="889000"/>
          </a:xfrm>
        </p:spPr>
        <p:txBody>
          <a:bodyPr/>
          <a:lstStyle/>
          <a:p>
            <a:r>
              <a:rPr lang="fr-FR" sz="3200" dirty="0"/>
              <a:t>Nouvelle collecte statistique pour les organismes de titrisation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981200" y="3581400"/>
            <a:ext cx="6934200" cy="3087688"/>
          </a:xfrm>
        </p:spPr>
        <p:txBody>
          <a:bodyPr/>
          <a:lstStyle/>
          <a:p>
            <a:pPr>
              <a:lnSpc>
                <a:spcPct val="90000"/>
              </a:lnSpc>
            </a:pPr>
            <a:endParaRPr lang="fr-FR" dirty="0">
              <a:solidFill>
                <a:schemeClr val="bg1"/>
              </a:solidFill>
            </a:endParaRPr>
          </a:p>
          <a:p>
            <a:pPr>
              <a:lnSpc>
                <a:spcPct val="90000"/>
              </a:lnSpc>
            </a:pPr>
            <a:endParaRPr lang="fr-FR" dirty="0">
              <a:solidFill>
                <a:schemeClr val="bg1"/>
              </a:solidFill>
            </a:endParaRPr>
          </a:p>
          <a:p>
            <a:pPr>
              <a:lnSpc>
                <a:spcPct val="90000"/>
              </a:lnSpc>
            </a:pPr>
            <a:endParaRPr lang="fr-FR" dirty="0">
              <a:solidFill>
                <a:schemeClr val="bg1"/>
              </a:solidFill>
            </a:endParaRPr>
          </a:p>
          <a:p>
            <a:pPr>
              <a:lnSpc>
                <a:spcPct val="90000"/>
              </a:lnSpc>
            </a:pPr>
            <a:r>
              <a:rPr lang="fr-FR" dirty="0">
                <a:solidFill>
                  <a:schemeClr val="bg1"/>
                </a:solidFill>
              </a:rPr>
              <a:t>			</a:t>
            </a:r>
            <a:r>
              <a:rPr lang="fr-FR" sz="2400" dirty="0">
                <a:solidFill>
                  <a:schemeClr val="bg1"/>
                </a:solidFill>
              </a:rPr>
              <a:t>Novembre 2014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/>
          <a:p>
            <a:fld id="{4CCB4B90-3AB6-4B0B-A367-F82FD5B10C18}" type="slidenum">
              <a:rPr lang="en-US"/>
              <a:pPr/>
              <a:t>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2. Bilan « type »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2EE7C9-5963-4206-A870-AE6A55B83AEC}" type="slidenum">
              <a:rPr lang="fr-FR" smtClean="0"/>
              <a:pPr/>
              <a:t>10</a:t>
            </a:fld>
            <a:endParaRPr lang="fr-FR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Correspondance comptes annuels et rubriques BCL - ACTIF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2EE7C9-5963-4206-A870-AE6A55B83AEC}" type="slidenum">
              <a:rPr lang="fr-FR" smtClean="0"/>
              <a:pPr/>
              <a:t>11</a:t>
            </a:fld>
            <a:endParaRPr lang="fr-FR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7" name="Content Placeholder 4"/>
          <p:cNvGraphicFramePr>
            <a:graphicFrameLocks/>
          </p:cNvGraphicFramePr>
          <p:nvPr/>
        </p:nvGraphicFramePr>
        <p:xfrm>
          <a:off x="914400" y="1447800"/>
          <a:ext cx="8001000" cy="4937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93504"/>
                <a:gridCol w="1224136"/>
                <a:gridCol w="3983360"/>
              </a:tblGrid>
              <a:tr h="370840">
                <a:tc>
                  <a:txBody>
                    <a:bodyPr/>
                    <a:lstStyle/>
                    <a:p>
                      <a:r>
                        <a:rPr lang="fr-CH" dirty="0" smtClean="0"/>
                        <a:t>Comptes annuels</a:t>
                      </a:r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fr-CH" dirty="0" smtClean="0"/>
                        <a:t>Rubrique BCL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CH" sz="1600" baseline="0" dirty="0" smtClean="0"/>
                        <a:t>Frais d’établissement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600" dirty="0" smtClean="0"/>
                        <a:t>1-090000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600" dirty="0" smtClean="0"/>
                        <a:t>Autres actifs</a:t>
                      </a:r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CH" sz="1600" dirty="0" smtClean="0"/>
                        <a:t>Actifs fixes immobilisés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600" dirty="0" smtClean="0"/>
                        <a:t>1-006000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600" dirty="0" smtClean="0"/>
                        <a:t>Actifs non financiers</a:t>
                      </a:r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CH" sz="1600" baseline="0" dirty="0" smtClean="0"/>
                        <a:t>Titres ayant le caractère d’immobilisations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600" dirty="0" smtClean="0"/>
                        <a:t>1-002000</a:t>
                      </a:r>
                    </a:p>
                    <a:p>
                      <a:r>
                        <a:rPr lang="fr-CH" sz="1600" dirty="0" smtClean="0"/>
                        <a:t>1-003000</a:t>
                      </a:r>
                    </a:p>
                    <a:p>
                      <a:r>
                        <a:rPr lang="fr-CH" sz="1600" dirty="0" smtClean="0"/>
                        <a:t>1-005000</a:t>
                      </a:r>
                    </a:p>
                    <a:p>
                      <a:endParaRPr lang="fr-CH" sz="1600" dirty="0" smtClean="0"/>
                    </a:p>
                    <a:p>
                      <a:r>
                        <a:rPr lang="fr-CH" sz="1600" dirty="0" smtClean="0"/>
                        <a:t>1-007000</a:t>
                      </a:r>
                    </a:p>
                    <a:p>
                      <a:r>
                        <a:rPr lang="fr-CH" sz="1600" dirty="0" smtClean="0"/>
                        <a:t>2-011000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600" dirty="0" smtClean="0"/>
                        <a:t>Dépôts</a:t>
                      </a:r>
                      <a:r>
                        <a:rPr lang="fr-CH" sz="1600" baseline="0" dirty="0" smtClean="0"/>
                        <a:t> et créances de prêts </a:t>
                      </a:r>
                      <a:r>
                        <a:rPr lang="fr-CH" sz="1400" dirty="0" smtClean="0"/>
                        <a:t>(non </a:t>
                      </a:r>
                      <a:r>
                        <a:rPr lang="fr-CH" sz="1400" dirty="0" err="1" smtClean="0"/>
                        <a:t>nég</a:t>
                      </a:r>
                      <a:r>
                        <a:rPr lang="fr-CH" sz="1400" dirty="0" smtClean="0"/>
                        <a:t>.)</a:t>
                      </a:r>
                      <a:endParaRPr lang="fr-CH" sz="1600" dirty="0" smtClean="0"/>
                    </a:p>
                    <a:p>
                      <a:r>
                        <a:rPr lang="fr-CH" sz="1600" dirty="0" smtClean="0"/>
                        <a:t>Titres de créance détenus </a:t>
                      </a:r>
                      <a:r>
                        <a:rPr lang="fr-CH" sz="1400" dirty="0" smtClean="0"/>
                        <a:t>(</a:t>
                      </a:r>
                      <a:r>
                        <a:rPr lang="fr-CH" sz="1400" dirty="0" err="1" smtClean="0"/>
                        <a:t>nég</a:t>
                      </a:r>
                      <a:r>
                        <a:rPr lang="fr-CH" sz="1400" dirty="0" smtClean="0"/>
                        <a:t>.)</a:t>
                      </a:r>
                      <a:endParaRPr lang="fr-CH" sz="1600" dirty="0" smtClean="0"/>
                    </a:p>
                    <a:p>
                      <a:r>
                        <a:rPr lang="fr-CH" sz="1600" dirty="0" smtClean="0"/>
                        <a:t>Actions et titres de fonds d’investissement détenus</a:t>
                      </a:r>
                    </a:p>
                    <a:p>
                      <a:r>
                        <a:rPr lang="fr-CH" sz="1600" dirty="0" smtClean="0"/>
                        <a:t>Instruments financiers dérivés si &gt;0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600" dirty="0" smtClean="0"/>
                        <a:t>Instruments financiers dérivés si &lt;0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CH" sz="1600" dirty="0" smtClean="0"/>
                        <a:t>Créances </a:t>
                      </a:r>
                      <a:r>
                        <a:rPr lang="fr-CH" sz="1600" baseline="0" dirty="0" smtClean="0"/>
                        <a:t>ayant le caractère d’immobilisations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600" dirty="0" smtClean="0"/>
                        <a:t>1-0100xx</a:t>
                      </a:r>
                    </a:p>
                    <a:p>
                      <a:r>
                        <a:rPr lang="fr-CH" sz="1600" baseline="0" dirty="0" smtClean="0"/>
                        <a:t>1-0110xx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600" dirty="0" smtClean="0"/>
                        <a:t>Créances </a:t>
                      </a:r>
                      <a:r>
                        <a:rPr lang="fr-CH" sz="1600" dirty="0" err="1" smtClean="0"/>
                        <a:t>titrisées</a:t>
                      </a:r>
                      <a:endParaRPr lang="fr-CH" sz="1600" dirty="0" smtClean="0"/>
                    </a:p>
                    <a:p>
                      <a:r>
                        <a:rPr lang="fr-CH" sz="1600" dirty="0" smtClean="0"/>
                        <a:t>Autres actifs </a:t>
                      </a:r>
                      <a:r>
                        <a:rPr lang="fr-CH" sz="1600" dirty="0" err="1" smtClean="0"/>
                        <a:t>titrisés</a:t>
                      </a:r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CH" sz="1600" dirty="0" smtClean="0"/>
                        <a:t>Autres créances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600" dirty="0" smtClean="0"/>
                        <a:t>1-002000</a:t>
                      </a:r>
                    </a:p>
                    <a:p>
                      <a:r>
                        <a:rPr lang="fr-CH" sz="1600" dirty="0" smtClean="0"/>
                        <a:t>1-090000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600" dirty="0" smtClean="0"/>
                        <a:t>Dépôts</a:t>
                      </a:r>
                      <a:r>
                        <a:rPr lang="fr-CH" sz="1600" baseline="0" dirty="0" smtClean="0"/>
                        <a:t> et créances de prêts</a:t>
                      </a:r>
                    </a:p>
                    <a:p>
                      <a:r>
                        <a:rPr lang="fr-CH" sz="1600" dirty="0" smtClean="0"/>
                        <a:t>Autres actifs</a:t>
                      </a:r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CH" sz="1600" dirty="0" smtClean="0"/>
                        <a:t>Dépôts à vue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600" dirty="0" smtClean="0"/>
                        <a:t>1-002000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600" dirty="0" smtClean="0"/>
                        <a:t>Dépôts</a:t>
                      </a:r>
                      <a:r>
                        <a:rPr lang="fr-CH" sz="1600" baseline="0" dirty="0" smtClean="0"/>
                        <a:t> et créances de prêts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CH" sz="1600" dirty="0" smtClean="0"/>
                        <a:t>Dépôts à terme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600" dirty="0" smtClean="0"/>
                        <a:t>1-002000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600" dirty="0" smtClean="0"/>
                        <a:t>Dépôts</a:t>
                      </a:r>
                      <a:r>
                        <a:rPr lang="fr-CH" sz="1600" baseline="0" dirty="0" smtClean="0"/>
                        <a:t> et créances de prêts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CH" sz="1600" dirty="0" smtClean="0"/>
                        <a:t>Comptes</a:t>
                      </a:r>
                      <a:r>
                        <a:rPr lang="fr-CH" sz="1600" baseline="0" dirty="0" smtClean="0"/>
                        <a:t> de régularisation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600" dirty="0" smtClean="0"/>
                        <a:t>1-090000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600" dirty="0" smtClean="0"/>
                        <a:t>Autres actifs</a:t>
                      </a:r>
                      <a:endParaRPr lang="en-US" sz="16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Correspondance comptes annuels et rubriques BCL - PASSIF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914400" y="1447801"/>
          <a:ext cx="8001000" cy="531889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93504"/>
                <a:gridCol w="1224136"/>
                <a:gridCol w="3983360"/>
              </a:tblGrid>
              <a:tr h="352561">
                <a:tc>
                  <a:txBody>
                    <a:bodyPr/>
                    <a:lstStyle/>
                    <a:p>
                      <a:r>
                        <a:rPr lang="fr-CH" sz="1800" dirty="0" smtClean="0"/>
                        <a:t>Comptes annuels</a:t>
                      </a:r>
                      <a:endParaRPr lang="en-US" sz="18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fr-CH" sz="1800" dirty="0" smtClean="0"/>
                        <a:t>Rubrique BCL</a:t>
                      </a:r>
                      <a:endParaRPr lang="en-US" sz="18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45449">
                <a:tc>
                  <a:txBody>
                    <a:bodyPr/>
                    <a:lstStyle/>
                    <a:p>
                      <a:r>
                        <a:rPr lang="fr-CH" sz="1600" baseline="0" dirty="0" smtClean="0"/>
                        <a:t>Capital souscrit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600" dirty="0" smtClean="0"/>
                        <a:t>2-005000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600" dirty="0" smtClean="0"/>
                        <a:t>Capital</a:t>
                      </a:r>
                      <a:endParaRPr lang="en-US" sz="1600" dirty="0"/>
                    </a:p>
                  </a:txBody>
                  <a:tcPr/>
                </a:tc>
              </a:tr>
              <a:tr h="345449">
                <a:tc>
                  <a:txBody>
                    <a:bodyPr/>
                    <a:lstStyle/>
                    <a:p>
                      <a:r>
                        <a:rPr lang="fr-CH" sz="1600" dirty="0" smtClean="0"/>
                        <a:t>Primes d’émission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600" dirty="0" smtClean="0"/>
                        <a:t>2-007000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600" baseline="0" dirty="0" smtClean="0"/>
                        <a:t>Réserves, provisions et résultats</a:t>
                      </a:r>
                    </a:p>
                  </a:txBody>
                  <a:tcPr/>
                </a:tc>
              </a:tr>
              <a:tr h="345449">
                <a:tc>
                  <a:txBody>
                    <a:bodyPr/>
                    <a:lstStyle/>
                    <a:p>
                      <a:r>
                        <a:rPr lang="fr-CH" sz="1600" baseline="0" dirty="0" smtClean="0"/>
                        <a:t>Réserves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600" dirty="0" smtClean="0"/>
                        <a:t>2-007000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600" baseline="0" dirty="0" smtClean="0"/>
                        <a:t>Réserves, provisions et résultats</a:t>
                      </a:r>
                      <a:endParaRPr lang="en-US" sz="1600" dirty="0"/>
                    </a:p>
                  </a:txBody>
                  <a:tcPr/>
                </a:tc>
              </a:tr>
              <a:tr h="345449">
                <a:tc>
                  <a:txBody>
                    <a:bodyPr/>
                    <a:lstStyle/>
                    <a:p>
                      <a:r>
                        <a:rPr lang="fr-CH" sz="1600" dirty="0" smtClean="0"/>
                        <a:t>Résultats reportés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600" dirty="0" smtClean="0"/>
                        <a:t>2-007000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600" baseline="0" dirty="0" smtClean="0"/>
                        <a:t>Réserves, provisions et résultats</a:t>
                      </a:r>
                      <a:endParaRPr lang="en-US" sz="1600" dirty="0"/>
                    </a:p>
                  </a:txBody>
                  <a:tcPr/>
                </a:tc>
              </a:tr>
              <a:tr h="345449">
                <a:tc>
                  <a:txBody>
                    <a:bodyPr/>
                    <a:lstStyle/>
                    <a:p>
                      <a:r>
                        <a:rPr lang="fr-CH" sz="1600" dirty="0" smtClean="0"/>
                        <a:t>Résultat de l’exercice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600" dirty="0" smtClean="0"/>
                        <a:t>2-007000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600" baseline="0" dirty="0" smtClean="0"/>
                        <a:t>Réserves, provisions et résultats</a:t>
                      </a:r>
                      <a:endParaRPr lang="en-US" sz="1600" dirty="0"/>
                    </a:p>
                  </a:txBody>
                  <a:tcPr/>
                </a:tc>
              </a:tr>
              <a:tr h="651958">
                <a:tc>
                  <a:txBody>
                    <a:bodyPr/>
                    <a:lstStyle/>
                    <a:p>
                      <a:r>
                        <a:rPr lang="fr-CH" sz="1600" dirty="0" smtClean="0"/>
                        <a:t>Provisions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600" dirty="0" smtClean="0"/>
                        <a:t>2-007000</a:t>
                      </a:r>
                    </a:p>
                    <a:p>
                      <a:r>
                        <a:rPr lang="fr-CH" sz="1600" dirty="0" smtClean="0"/>
                        <a:t>2-090000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600" baseline="0" dirty="0" smtClean="0"/>
                        <a:t>Réserves, provisions et résultats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600" baseline="0" dirty="0" smtClean="0"/>
                        <a:t>Autres passifs</a:t>
                      </a:r>
                    </a:p>
                  </a:txBody>
                  <a:tcPr/>
                </a:tc>
              </a:tr>
              <a:tr h="651958">
                <a:tc>
                  <a:txBody>
                    <a:bodyPr/>
                    <a:lstStyle/>
                    <a:p>
                      <a:r>
                        <a:rPr lang="fr-CH" sz="1600" dirty="0" smtClean="0"/>
                        <a:t>Emprunts obligataires convertibles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600" dirty="0" smtClean="0"/>
                        <a:t>2-003000</a:t>
                      </a:r>
                    </a:p>
                    <a:p>
                      <a:r>
                        <a:rPr lang="fr-CH" sz="1600" dirty="0" smtClean="0"/>
                        <a:t>2-002000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600" baseline="0" dirty="0" smtClean="0"/>
                        <a:t>Titres de créances émis</a:t>
                      </a:r>
                      <a:endParaRPr lang="fr-CH" sz="1400" baseline="0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600" dirty="0" smtClean="0"/>
                        <a:t>Prêts et dépôts reçus </a:t>
                      </a:r>
                      <a:r>
                        <a:rPr lang="fr-CH" sz="1400" baseline="0" dirty="0" smtClean="0"/>
                        <a:t>(non-</a:t>
                      </a:r>
                      <a:r>
                        <a:rPr lang="fr-CH" sz="1400" baseline="0" dirty="0" err="1" smtClean="0"/>
                        <a:t>nég</a:t>
                      </a:r>
                      <a:r>
                        <a:rPr lang="fr-CH" sz="1400" baseline="0" dirty="0" smtClean="0"/>
                        <a:t>.)</a:t>
                      </a:r>
                    </a:p>
                  </a:txBody>
                  <a:tcPr/>
                </a:tc>
              </a:tr>
              <a:tr h="65195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600" dirty="0" smtClean="0"/>
                        <a:t>Emprunts obligataires non-convertibles</a:t>
                      </a:r>
                      <a:endParaRPr lang="en-US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600" dirty="0" smtClean="0"/>
                        <a:t>2-003000</a:t>
                      </a:r>
                    </a:p>
                    <a:p>
                      <a:r>
                        <a:rPr lang="fr-CH" sz="1600" dirty="0" smtClean="0"/>
                        <a:t>2-002000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600" baseline="0" dirty="0" smtClean="0"/>
                        <a:t>Titres de créances émis</a:t>
                      </a:r>
                      <a:endParaRPr lang="fr-CH" sz="1400" baseline="0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600" dirty="0" smtClean="0"/>
                        <a:t>Prêts et dépôts reçus </a:t>
                      </a:r>
                      <a:r>
                        <a:rPr lang="fr-CH" sz="1400" baseline="0" dirty="0" smtClean="0"/>
                        <a:t>(non-</a:t>
                      </a:r>
                      <a:r>
                        <a:rPr lang="fr-CH" sz="1400" baseline="0" dirty="0" err="1" smtClean="0"/>
                        <a:t>nég</a:t>
                      </a:r>
                      <a:r>
                        <a:rPr lang="fr-CH" sz="1400" baseline="0" dirty="0" smtClean="0"/>
                        <a:t>.)</a:t>
                      </a:r>
                    </a:p>
                  </a:txBody>
                  <a:tcPr/>
                </a:tc>
              </a:tr>
              <a:tr h="558222">
                <a:tc>
                  <a:txBody>
                    <a:bodyPr/>
                    <a:lstStyle/>
                    <a:p>
                      <a:r>
                        <a:rPr lang="fr-CH" sz="1600" dirty="0" smtClean="0"/>
                        <a:t>Emprunts auprès d’organismes de crédit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600" dirty="0" smtClean="0"/>
                        <a:t>2-002000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600" dirty="0" smtClean="0"/>
                        <a:t>Prêts et dépôts reçus</a:t>
                      </a:r>
                      <a:endParaRPr lang="en-US" sz="1600" dirty="0"/>
                    </a:p>
                  </a:txBody>
                  <a:tcPr/>
                </a:tc>
              </a:tr>
              <a:tr h="345449">
                <a:tc>
                  <a:txBody>
                    <a:bodyPr/>
                    <a:lstStyle/>
                    <a:p>
                      <a:r>
                        <a:rPr lang="fr-CH" sz="1600" dirty="0" smtClean="0"/>
                        <a:t>Autres dettes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600" dirty="0" smtClean="0"/>
                        <a:t>2-090000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600" dirty="0" smtClean="0"/>
                        <a:t>Autres passifs</a:t>
                      </a:r>
                      <a:endParaRPr lang="en-US" sz="1600" dirty="0"/>
                    </a:p>
                  </a:txBody>
                  <a:tcPr/>
                </a:tc>
              </a:tr>
              <a:tr h="345449">
                <a:tc>
                  <a:txBody>
                    <a:bodyPr/>
                    <a:lstStyle/>
                    <a:p>
                      <a:r>
                        <a:rPr lang="fr-CH" sz="1600" dirty="0" smtClean="0"/>
                        <a:t>Comptes</a:t>
                      </a:r>
                      <a:r>
                        <a:rPr lang="fr-CH" sz="1600" baseline="0" dirty="0" smtClean="0"/>
                        <a:t> de régularisation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600" dirty="0" smtClean="0"/>
                        <a:t>2-090000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600" dirty="0" smtClean="0"/>
                        <a:t>Autres passifs</a:t>
                      </a:r>
                      <a:endParaRPr lang="en-US" sz="16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2EE7C9-5963-4206-A870-AE6A55B83AEC}" type="slidenum">
              <a:rPr lang="fr-FR" smtClean="0"/>
              <a:pPr/>
              <a:t>12</a:t>
            </a:fld>
            <a:endParaRPr lang="fr-FR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Différences de traitement comptable (1/2)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340768"/>
            <a:ext cx="8001000" cy="5181600"/>
          </a:xfrm>
        </p:spPr>
        <p:txBody>
          <a:bodyPr/>
          <a:lstStyle/>
          <a:p>
            <a:r>
              <a:rPr lang="fr-CH" sz="2800" dirty="0" smtClean="0"/>
              <a:t>Intérêts courus non encore échus</a:t>
            </a:r>
          </a:p>
          <a:p>
            <a:pPr lvl="1"/>
            <a:r>
              <a:rPr lang="fr-CH" sz="2400" dirty="0" smtClean="0"/>
              <a:t>Comptes annuels:</a:t>
            </a:r>
            <a:r>
              <a:rPr lang="en-US" sz="2400" dirty="0" smtClean="0"/>
              <a:t> </a:t>
            </a:r>
            <a:r>
              <a:rPr lang="en-US" sz="2000" dirty="0" err="1" smtClean="0"/>
              <a:t>Autres</a:t>
            </a:r>
            <a:r>
              <a:rPr lang="en-US" sz="2000" dirty="0" smtClean="0"/>
              <a:t> </a:t>
            </a:r>
            <a:r>
              <a:rPr lang="en-US" sz="2000" dirty="0" err="1" smtClean="0"/>
              <a:t>créances</a:t>
            </a:r>
            <a:r>
              <a:rPr lang="en-US" sz="2000" dirty="0" smtClean="0"/>
              <a:t>, </a:t>
            </a:r>
            <a:r>
              <a:rPr lang="en-US" sz="2000" dirty="0" err="1" smtClean="0"/>
              <a:t>Autres</a:t>
            </a:r>
            <a:r>
              <a:rPr lang="en-US" sz="2000" dirty="0" smtClean="0"/>
              <a:t> </a:t>
            </a:r>
            <a:r>
              <a:rPr lang="en-US" sz="2000" dirty="0" err="1" smtClean="0"/>
              <a:t>dettes</a:t>
            </a:r>
            <a:endParaRPr lang="en-US" sz="2400" dirty="0" smtClean="0"/>
          </a:p>
          <a:p>
            <a:pPr lvl="1"/>
            <a:r>
              <a:rPr lang="fr-CH" sz="2400" dirty="0" smtClean="0"/>
              <a:t>Rapports BCL :</a:t>
            </a:r>
          </a:p>
          <a:p>
            <a:pPr lvl="2"/>
            <a:r>
              <a:rPr lang="fr-CH" sz="2000" dirty="0" smtClean="0"/>
              <a:t>Principe général : 1-090000 Autres actifs / 2-090000 Autres passifs (idem comptes annuels)</a:t>
            </a:r>
          </a:p>
          <a:p>
            <a:pPr lvl="2"/>
            <a:r>
              <a:rPr lang="fr-CH" sz="2000" dirty="0" smtClean="0"/>
              <a:t>Exception : Titres de créance au « </a:t>
            </a:r>
            <a:r>
              <a:rPr lang="fr-CH" sz="2000" dirty="0" err="1" smtClean="0"/>
              <a:t>dirty</a:t>
            </a:r>
            <a:r>
              <a:rPr lang="fr-CH" sz="2000" dirty="0" smtClean="0"/>
              <a:t> </a:t>
            </a:r>
            <a:r>
              <a:rPr lang="fr-CH" sz="2000" dirty="0" err="1" smtClean="0"/>
              <a:t>price</a:t>
            </a:r>
            <a:r>
              <a:rPr lang="fr-CH" sz="2000" dirty="0" smtClean="0"/>
              <a:t> » dans 1-003000 Titres de créance détenus / 2-003000 Titres de créance émis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2EE7C9-5963-4206-A870-AE6A55B83AEC}" type="slidenum">
              <a:rPr lang="fr-FR" smtClean="0"/>
              <a:pPr/>
              <a:t>13</a:t>
            </a:fld>
            <a:endParaRPr lang="fr-FR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Différences de traitement comptable (2/2)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340768"/>
            <a:ext cx="8001000" cy="5181600"/>
          </a:xfrm>
        </p:spPr>
        <p:txBody>
          <a:bodyPr/>
          <a:lstStyle/>
          <a:p>
            <a:r>
              <a:rPr lang="fr-CH" sz="2800" dirty="0" smtClean="0"/>
              <a:t>Créances </a:t>
            </a:r>
            <a:r>
              <a:rPr lang="fr-CH" sz="2800" dirty="0" err="1" smtClean="0"/>
              <a:t>Titrisées</a:t>
            </a:r>
            <a:endParaRPr lang="fr-CH" sz="2800" dirty="0" smtClean="0"/>
          </a:p>
          <a:p>
            <a:pPr lvl="1"/>
            <a:r>
              <a:rPr lang="fr-CH" sz="2400" dirty="0" smtClean="0"/>
              <a:t>Comptes annuels :</a:t>
            </a:r>
          </a:p>
          <a:p>
            <a:pPr lvl="2"/>
            <a:r>
              <a:rPr lang="fr-CH" sz="2000" dirty="0" smtClean="0"/>
              <a:t>« Book value », généralement méthode du LOCOM</a:t>
            </a:r>
          </a:p>
          <a:p>
            <a:pPr lvl="1"/>
            <a:r>
              <a:rPr lang="fr-CH" sz="2400" dirty="0" smtClean="0"/>
              <a:t>Rapports BCL :</a:t>
            </a:r>
          </a:p>
          <a:p>
            <a:pPr lvl="2"/>
            <a:r>
              <a:rPr lang="fr-CH" sz="2000" dirty="0" smtClean="0"/>
              <a:t>Nominal dans 1-0100xx Créances </a:t>
            </a:r>
            <a:r>
              <a:rPr lang="fr-CH" sz="2000" dirty="0" err="1" smtClean="0"/>
              <a:t>titrisées</a:t>
            </a:r>
            <a:endParaRPr lang="fr-CH" sz="2000" dirty="0" smtClean="0"/>
          </a:p>
          <a:p>
            <a:pPr lvl="2"/>
            <a:r>
              <a:rPr lang="fr-CH" sz="2000" dirty="0" smtClean="0"/>
              <a:t>Nominal - « Book Value » dans 2-090000 Autres passifs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2EE7C9-5963-4206-A870-AE6A55B83AEC}" type="slidenum">
              <a:rPr lang="fr-FR" smtClean="0"/>
              <a:pPr/>
              <a:t>14</a:t>
            </a:fld>
            <a:endParaRPr lang="fr-FR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Actifs financiers d’un organisme de titrisation (1/2)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340768"/>
            <a:ext cx="8001000" cy="5181600"/>
          </a:xfrm>
        </p:spPr>
        <p:txBody>
          <a:bodyPr/>
          <a:lstStyle/>
          <a:p>
            <a:r>
              <a:rPr lang="fr-CH" sz="2800" dirty="0" smtClean="0"/>
              <a:t>Actions et titres de fonds d’investissement détenus</a:t>
            </a:r>
            <a:endParaRPr lang="fr-CH" dirty="0" smtClean="0"/>
          </a:p>
          <a:p>
            <a:r>
              <a:rPr lang="fr-CH" sz="2800" dirty="0" smtClean="0"/>
              <a:t>Titres de créance détenus</a:t>
            </a:r>
          </a:p>
          <a:p>
            <a:pPr lvl="1"/>
            <a:r>
              <a:rPr lang="fr-CH" sz="2400" dirty="0" smtClean="0"/>
              <a:t>Titres négociables, i.e. échangeables sur un marché, même secondaire ou de gré-à-gré</a:t>
            </a:r>
          </a:p>
          <a:p>
            <a:r>
              <a:rPr lang="fr-CH" sz="2800" dirty="0" smtClean="0"/>
              <a:t>Dépôts et créances de prêts</a:t>
            </a:r>
          </a:p>
          <a:p>
            <a:pPr lvl="1"/>
            <a:r>
              <a:rPr lang="fr-CH" sz="2400" dirty="0" smtClean="0"/>
              <a:t>Titres non négociables, i.e. « non-vendables » à un tiers autre que celui défini contractuellement</a:t>
            </a:r>
          </a:p>
          <a:p>
            <a:pPr lvl="2"/>
            <a:r>
              <a:rPr lang="fr-CH" sz="2000" dirty="0" smtClean="0"/>
              <a:t>Exception : </a:t>
            </a:r>
            <a:r>
              <a:rPr lang="fr-FR" sz="2000" dirty="0" smtClean="0"/>
              <a:t>Instruments hybrides de type certificat </a:t>
            </a:r>
            <a:r>
              <a:rPr lang="fr-FR" sz="2000" dirty="0" err="1" smtClean="0"/>
              <a:t>tq</a:t>
            </a:r>
            <a:r>
              <a:rPr lang="fr-FR" sz="2000" dirty="0" smtClean="0"/>
              <a:t> </a:t>
            </a:r>
            <a:r>
              <a:rPr lang="fr-FR" sz="2000" dirty="0" err="1" smtClean="0"/>
              <a:t>PECs</a:t>
            </a:r>
            <a:r>
              <a:rPr lang="fr-FR" sz="2000" dirty="0" smtClean="0"/>
              <a:t> (</a:t>
            </a:r>
            <a:r>
              <a:rPr lang="fr-FR" sz="2000" dirty="0" err="1" smtClean="0"/>
              <a:t>Preferred</a:t>
            </a:r>
            <a:r>
              <a:rPr lang="fr-FR" sz="2000" dirty="0" smtClean="0"/>
              <a:t> </a:t>
            </a:r>
            <a:r>
              <a:rPr lang="fr-FR" sz="2000" dirty="0" err="1" smtClean="0"/>
              <a:t>Equity</a:t>
            </a:r>
            <a:r>
              <a:rPr lang="fr-FR" sz="2000" dirty="0" smtClean="0"/>
              <a:t> </a:t>
            </a:r>
            <a:r>
              <a:rPr lang="fr-FR" sz="2000" dirty="0" err="1" smtClean="0"/>
              <a:t>Certificates</a:t>
            </a:r>
            <a:r>
              <a:rPr lang="fr-FR" sz="2000" dirty="0" smtClean="0"/>
              <a:t>) et </a:t>
            </a:r>
            <a:r>
              <a:rPr lang="fr-FR" sz="2000" dirty="0" err="1" smtClean="0"/>
              <a:t>CPECs</a:t>
            </a:r>
            <a:r>
              <a:rPr lang="fr-FR" sz="2000" dirty="0" smtClean="0"/>
              <a:t> (Convertible </a:t>
            </a:r>
            <a:r>
              <a:rPr lang="fr-FR" sz="2000" dirty="0" err="1" smtClean="0"/>
              <a:t>Preferred</a:t>
            </a:r>
            <a:r>
              <a:rPr lang="fr-FR" sz="2000" dirty="0" smtClean="0"/>
              <a:t> </a:t>
            </a:r>
            <a:r>
              <a:rPr lang="fr-FR" sz="2000" dirty="0" err="1" smtClean="0"/>
              <a:t>Equity</a:t>
            </a:r>
            <a:r>
              <a:rPr lang="fr-FR" sz="2000" dirty="0" smtClean="0"/>
              <a:t> </a:t>
            </a:r>
            <a:r>
              <a:rPr lang="fr-FR" sz="2000" dirty="0" err="1" smtClean="0"/>
              <a:t>Certificates</a:t>
            </a:r>
            <a:r>
              <a:rPr lang="fr-FR" sz="2000" dirty="0" smtClean="0"/>
              <a:t>) à traiter comme des titres de créances </a:t>
            </a:r>
            <a:endParaRPr lang="fr-CH" sz="20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2EE7C9-5963-4206-A870-AE6A55B83AEC}" type="slidenum">
              <a:rPr lang="fr-FR" smtClean="0"/>
              <a:pPr/>
              <a:t>15</a:t>
            </a:fld>
            <a:endParaRPr lang="fr-FR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Actifs financiers d’un organisme de titrisation (2/2)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340768"/>
            <a:ext cx="8001000" cy="5181600"/>
          </a:xfrm>
        </p:spPr>
        <p:txBody>
          <a:bodyPr/>
          <a:lstStyle/>
          <a:p>
            <a:r>
              <a:rPr lang="fr-CH" sz="2800" dirty="0" smtClean="0"/>
              <a:t>Créances </a:t>
            </a:r>
            <a:r>
              <a:rPr lang="fr-CH" sz="2800" dirty="0" err="1" smtClean="0"/>
              <a:t>titrisées</a:t>
            </a:r>
            <a:endParaRPr lang="fr-CH" sz="2800" dirty="0" smtClean="0"/>
          </a:p>
          <a:p>
            <a:pPr lvl="1"/>
            <a:r>
              <a:rPr lang="fr-CH" sz="2400" dirty="0" smtClean="0"/>
              <a:t>Titres non-négociables ou non-matérialisés par un titre</a:t>
            </a:r>
          </a:p>
          <a:p>
            <a:pPr lvl="1"/>
            <a:r>
              <a:rPr lang="fr-CH" sz="2400" dirty="0" smtClean="0"/>
              <a:t>Créances acquises auprès d’un initiateur</a:t>
            </a:r>
          </a:p>
          <a:p>
            <a:pPr lvl="2"/>
            <a:r>
              <a:rPr lang="fr-CH" sz="2000" dirty="0" smtClean="0"/>
              <a:t>Cédant initial de l’actif à la structure de titrisation</a:t>
            </a:r>
          </a:p>
          <a:p>
            <a:pPr lvl="1"/>
            <a:r>
              <a:rPr lang="fr-CH" sz="2400" dirty="0" smtClean="0"/>
              <a:t>Leasing, créances douteuses, crédits négociés, créances subordonnées</a:t>
            </a:r>
          </a:p>
          <a:p>
            <a:r>
              <a:rPr lang="fr-CH" sz="2800" dirty="0" smtClean="0"/>
              <a:t>Autres actifs </a:t>
            </a:r>
            <a:r>
              <a:rPr lang="fr-CH" sz="2800" dirty="0" err="1" smtClean="0"/>
              <a:t>titrisés</a:t>
            </a:r>
            <a:endParaRPr lang="fr-CH" sz="2800" dirty="0" smtClean="0"/>
          </a:p>
          <a:p>
            <a:pPr lvl="1"/>
            <a:r>
              <a:rPr lang="fr-CH" sz="2400" dirty="0" smtClean="0"/>
              <a:t>Autres que Titres de créance détenus ou Créances </a:t>
            </a:r>
            <a:r>
              <a:rPr lang="fr-CH" sz="2400" dirty="0" err="1" smtClean="0"/>
              <a:t>titrisées</a:t>
            </a:r>
            <a:endParaRPr lang="fr-CH" sz="2400" dirty="0" smtClean="0"/>
          </a:p>
          <a:p>
            <a:r>
              <a:rPr lang="fr-CH" sz="2800" dirty="0" smtClean="0"/>
              <a:t>Instruments financiers dérivés</a:t>
            </a:r>
          </a:p>
          <a:p>
            <a:pPr lvl="1"/>
            <a:r>
              <a:rPr lang="fr-CH" sz="2400" dirty="0" smtClean="0"/>
              <a:t>Options, Warrants, Swaps, Futures, </a:t>
            </a:r>
            <a:r>
              <a:rPr lang="fr-CH" sz="2400" dirty="0" err="1" smtClean="0"/>
              <a:t>Forwards</a:t>
            </a: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2EE7C9-5963-4206-A870-AE6A55B83AEC}" type="slidenum">
              <a:rPr lang="fr-FR" smtClean="0"/>
              <a:pPr/>
              <a:t>16</a:t>
            </a:fld>
            <a:endParaRPr lang="fr-FR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Financement d’un organisme de titrisation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340768"/>
            <a:ext cx="8001000" cy="5181600"/>
          </a:xfrm>
        </p:spPr>
        <p:txBody>
          <a:bodyPr/>
          <a:lstStyle/>
          <a:p>
            <a:r>
              <a:rPr lang="fr-CH" sz="2800" dirty="0" smtClean="0"/>
              <a:t>Capital social</a:t>
            </a:r>
          </a:p>
          <a:p>
            <a:pPr lvl="1"/>
            <a:r>
              <a:rPr lang="fr-CH" sz="2400" dirty="0" smtClean="0"/>
              <a:t>Nb parts et montant </a:t>
            </a:r>
            <a:r>
              <a:rPr lang="fr-CH" sz="2000" dirty="0" smtClean="0"/>
              <a:t>(source : statuts, note comptes annuels)</a:t>
            </a:r>
          </a:p>
          <a:p>
            <a:pPr lvl="1"/>
            <a:r>
              <a:rPr lang="fr-CH" sz="2400" dirty="0" smtClean="0"/>
              <a:t>N/A pour les fonds de titrisation </a:t>
            </a:r>
            <a:r>
              <a:rPr lang="fr-CH" sz="2000" dirty="0" smtClean="0"/>
              <a:t>(société de gestion)</a:t>
            </a:r>
          </a:p>
          <a:p>
            <a:r>
              <a:rPr lang="fr-CH" sz="2800" dirty="0" smtClean="0"/>
              <a:t>Titres de créances émis</a:t>
            </a:r>
          </a:p>
          <a:p>
            <a:pPr lvl="1"/>
            <a:r>
              <a:rPr lang="fr-CH" sz="2400" dirty="0" smtClean="0"/>
              <a:t>Négociables</a:t>
            </a:r>
          </a:p>
          <a:p>
            <a:r>
              <a:rPr lang="fr-CH" sz="2800" dirty="0" smtClean="0"/>
              <a:t>Prêts et dépôts reçus</a:t>
            </a:r>
          </a:p>
          <a:p>
            <a:pPr lvl="1"/>
            <a:r>
              <a:rPr lang="fr-CH" sz="2400" dirty="0" smtClean="0"/>
              <a:t>Prêts bancaires</a:t>
            </a:r>
          </a:p>
          <a:p>
            <a:pPr lvl="1"/>
            <a:r>
              <a:rPr lang="fr-CH" sz="2400" dirty="0" smtClean="0"/>
              <a:t>Titres émis non négociables</a:t>
            </a:r>
          </a:p>
          <a:p>
            <a:r>
              <a:rPr lang="fr-CH" sz="2800" dirty="0" smtClean="0"/>
              <a:t>Remarque : </a:t>
            </a:r>
            <a:r>
              <a:rPr lang="fr-CH" sz="2400" dirty="0" smtClean="0"/>
              <a:t>Passif lié aux actifs financiers </a:t>
            </a:r>
            <a:r>
              <a:rPr lang="fr-CH" sz="2400" dirty="0" err="1" smtClean="0"/>
              <a:t>titrisés</a:t>
            </a:r>
            <a:r>
              <a:rPr lang="fr-CH" sz="2400" dirty="0" smtClean="0"/>
              <a:t> </a:t>
            </a:r>
            <a:r>
              <a:rPr lang="fr-CH" sz="2000" dirty="0" smtClean="0"/>
              <a:t>(titres de créances, créances </a:t>
            </a:r>
            <a:r>
              <a:rPr lang="fr-CH" sz="2000" dirty="0" err="1" smtClean="0"/>
              <a:t>titrisées</a:t>
            </a:r>
            <a:r>
              <a:rPr lang="fr-CH" sz="2000" dirty="0" smtClean="0"/>
              <a:t>, autres actifs </a:t>
            </a:r>
            <a:r>
              <a:rPr lang="fr-CH" sz="2000" dirty="0" err="1" smtClean="0"/>
              <a:t>titrisés</a:t>
            </a:r>
            <a:r>
              <a:rPr lang="fr-CH" sz="2000" dirty="0" smtClean="0"/>
              <a:t>)</a:t>
            </a:r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2EE7C9-5963-4206-A870-AE6A55B83AEC}" type="slidenum">
              <a:rPr lang="fr-FR" smtClean="0"/>
              <a:pPr/>
              <a:t>17</a:t>
            </a:fld>
            <a:endParaRPr lang="fr-FR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3. </a:t>
            </a:r>
            <a:r>
              <a:rPr lang="fr-CH" dirty="0" err="1" smtClean="0"/>
              <a:t>Reporting</a:t>
            </a:r>
            <a:r>
              <a:rPr lang="fr-CH" dirty="0" smtClean="0"/>
              <a:t> </a:t>
            </a:r>
            <a:r>
              <a:rPr lang="fr-CH" dirty="0" err="1" smtClean="0"/>
              <a:t>bcl</a:t>
            </a:r>
            <a:r>
              <a:rPr lang="fr-CH" dirty="0" smtClean="0"/>
              <a:t/>
            </a:r>
            <a:br>
              <a:rPr lang="fr-CH" dirty="0" smtClean="0"/>
            </a:br>
            <a:r>
              <a:rPr lang="fr-CH" sz="2000" dirty="0" smtClean="0"/>
              <a:t>S2.14 Rapport sur les positions</a:t>
            </a:r>
            <a:r>
              <a:rPr lang="en-US" sz="2000" dirty="0" smtClean="0"/>
              <a:t/>
            </a:r>
            <a:br>
              <a:rPr lang="en-US" sz="2000" dirty="0" smtClean="0"/>
            </a:b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2EE7C9-5963-4206-A870-AE6A55B83AEC}" type="slidenum">
              <a:rPr lang="fr-FR" smtClean="0"/>
              <a:pPr/>
              <a:t>18</a:t>
            </a:fld>
            <a:endParaRPr lang="fr-FR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Nouveautés du rapport S2.14 (1/2)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340768"/>
            <a:ext cx="8001000" cy="4789512"/>
          </a:xfrm>
        </p:spPr>
        <p:txBody>
          <a:bodyPr/>
          <a:lstStyle/>
          <a:p>
            <a:r>
              <a:rPr lang="fr-CH" sz="2800" dirty="0" smtClean="0"/>
              <a:t>Uniformisation des codes BCL des rubriques de tout type de déclarant </a:t>
            </a:r>
            <a:r>
              <a:rPr lang="fr-CH" sz="2400" dirty="0" smtClean="0"/>
              <a:t>(OPC, Banque,…)</a:t>
            </a:r>
          </a:p>
          <a:p>
            <a:pPr lvl="1"/>
            <a:r>
              <a:rPr lang="fr-CH" sz="2400" dirty="0" smtClean="0"/>
              <a:t>Pays : détail par pays, et non par groupement </a:t>
            </a:r>
            <a:r>
              <a:rPr lang="fr-CH" sz="2000" dirty="0" smtClean="0"/>
              <a:t>(L0: X3 pays de la zone euro – L1: préciser FR/DE/…)</a:t>
            </a:r>
          </a:p>
          <a:p>
            <a:pPr lvl="1"/>
            <a:r>
              <a:rPr lang="fr-CH" sz="2400" dirty="0" smtClean="0"/>
              <a:t>Devise : à ventiler</a:t>
            </a:r>
            <a:r>
              <a:rPr lang="fr-CH" sz="2000" dirty="0" smtClean="0"/>
              <a:t> (L0: XXX – L1: préciser EUR/USD/…)</a:t>
            </a:r>
          </a:p>
          <a:p>
            <a:pPr lvl="1"/>
            <a:r>
              <a:rPr lang="fr-CH" sz="2400" dirty="0" smtClean="0"/>
              <a:t>Secteur économique : Nouveaux codes !</a:t>
            </a:r>
          </a:p>
          <a:p>
            <a:pPr marL="0" indent="0">
              <a:buNone/>
            </a:pPr>
            <a:r>
              <a:rPr lang="fr-CH" sz="1800" dirty="0" smtClean="0">
                <a:solidFill>
                  <a:schemeClr val="accent1">
                    <a:lumMod val="75000"/>
                  </a:schemeClr>
                </a:solidFill>
              </a:rPr>
              <a:t>www.bcl.lu &gt; </a:t>
            </a:r>
            <a:r>
              <a:rPr lang="fr-CH" sz="1800" dirty="0" err="1" smtClean="0">
                <a:solidFill>
                  <a:schemeClr val="accent1">
                    <a:lumMod val="75000"/>
                  </a:schemeClr>
                </a:solidFill>
              </a:rPr>
              <a:t>Reporting</a:t>
            </a:r>
            <a:r>
              <a:rPr lang="fr-CH" sz="1800" dirty="0" smtClean="0">
                <a:solidFill>
                  <a:schemeClr val="accent1">
                    <a:lumMod val="75000"/>
                  </a:schemeClr>
                </a:solidFill>
              </a:rPr>
              <a:t> réglementaire &gt; Véhicules de titrisation</a:t>
            </a:r>
          </a:p>
          <a:p>
            <a:pPr marL="0" indent="0">
              <a:buNone/>
            </a:pPr>
            <a:r>
              <a:rPr lang="fr-CH" sz="1800" dirty="0" smtClean="0">
                <a:solidFill>
                  <a:schemeClr val="accent1">
                    <a:lumMod val="75000"/>
                  </a:schemeClr>
                </a:solidFill>
              </a:rPr>
              <a:t>Document : </a:t>
            </a:r>
            <a:r>
              <a:rPr lang="fr-FR" sz="1800" dirty="0" smtClean="0">
                <a:solidFill>
                  <a:schemeClr val="accent1">
                    <a:lumMod val="75000"/>
                  </a:schemeClr>
                </a:solidFill>
              </a:rPr>
              <a:t>Résumé des modifications pour décembre 2014 </a:t>
            </a:r>
            <a:endParaRPr lang="fr-CH" sz="180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>
              <a:spcBef>
                <a:spcPts val="600"/>
              </a:spcBef>
            </a:pPr>
            <a:r>
              <a:rPr lang="fr-CH" sz="2800" dirty="0" smtClean="0"/>
              <a:t>+ de ventilations sur les rubriques non détaillées dans TPT</a:t>
            </a:r>
          </a:p>
          <a:p>
            <a:pPr lvl="1"/>
            <a:r>
              <a:rPr lang="fr-CH" sz="2400" dirty="0" smtClean="0"/>
              <a:t>Créances </a:t>
            </a:r>
            <a:r>
              <a:rPr lang="fr-CH" sz="2400" dirty="0" err="1" smtClean="0"/>
              <a:t>titrisées</a:t>
            </a:r>
            <a:r>
              <a:rPr lang="fr-CH" sz="2400" dirty="0" smtClean="0"/>
              <a:t> : niveau de détail accru, notamment secteur économique, devise et pays de l’emprunteur direct </a:t>
            </a:r>
            <a:r>
              <a:rPr lang="fr-CH" sz="2000" dirty="0" smtClean="0"/>
              <a:t>(Source : contrat, client, …)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2EE7C9-5963-4206-A870-AE6A55B83AEC}" type="slidenum">
              <a:rPr lang="fr-FR" smtClean="0"/>
              <a:pPr/>
              <a:t>19</a:t>
            </a:fld>
            <a:endParaRPr lang="fr-FR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marL="838200" indent="-838200"/>
            <a:r>
              <a:rPr lang="fr-LU"/>
              <a:t>Plan</a:t>
            </a:r>
            <a:endParaRPr lang="fr-FR"/>
          </a:p>
        </p:txBody>
      </p:sp>
      <p:sp>
        <p:nvSpPr>
          <p:cNvPr id="512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609600" indent="-609600">
              <a:buFontTx/>
              <a:buAutoNum type="arabicPeriod"/>
            </a:pPr>
            <a:r>
              <a:rPr lang="lb-LU" dirty="0" smtClean="0"/>
              <a:t>Cadre réglementaire</a:t>
            </a:r>
          </a:p>
          <a:p>
            <a:pPr marL="609600" indent="-609600">
              <a:buFontTx/>
              <a:buAutoNum type="arabicPeriod"/>
            </a:pPr>
            <a:r>
              <a:rPr lang="lb-LU" dirty="0" smtClean="0"/>
              <a:t>Bilan </a:t>
            </a:r>
            <a:r>
              <a:rPr lang="fr-CH" dirty="0" smtClean="0"/>
              <a:t>« </a:t>
            </a:r>
            <a:r>
              <a:rPr lang="lb-LU" dirty="0" smtClean="0"/>
              <a:t>type</a:t>
            </a:r>
            <a:r>
              <a:rPr lang="fr-CH" dirty="0" smtClean="0"/>
              <a:t> »</a:t>
            </a:r>
            <a:endParaRPr lang="lb-LU" dirty="0" smtClean="0"/>
          </a:p>
          <a:p>
            <a:pPr marL="609600" indent="-609600">
              <a:buFontTx/>
              <a:buAutoNum type="arabicPeriod"/>
            </a:pPr>
            <a:r>
              <a:rPr lang="lb-LU" dirty="0" smtClean="0"/>
              <a:t>Reporting BCL</a:t>
            </a:r>
          </a:p>
          <a:p>
            <a:pPr marL="1185863" lvl="1" indent="-609600">
              <a:buFontTx/>
              <a:buAutoNum type="arabicPeriod"/>
            </a:pPr>
            <a:r>
              <a:rPr lang="lb-LU" dirty="0" smtClean="0"/>
              <a:t>S2.14 Rapport sur les positions</a:t>
            </a:r>
          </a:p>
          <a:p>
            <a:pPr marL="1185863" lvl="1" indent="-609600">
              <a:buFontTx/>
              <a:buAutoNum type="arabicPeriod"/>
            </a:pPr>
            <a:r>
              <a:rPr lang="lb-LU" dirty="0" smtClean="0"/>
              <a:t>S2.15 Rapport sur les transactions</a:t>
            </a:r>
          </a:p>
          <a:p>
            <a:pPr marL="1185863" lvl="1" indent="-609600">
              <a:buFontTx/>
              <a:buAutoNum type="arabicPeriod"/>
            </a:pPr>
            <a:r>
              <a:rPr lang="lb-LU" dirty="0" smtClean="0"/>
              <a:t>TPT Rapport sur les titres</a:t>
            </a:r>
          </a:p>
          <a:p>
            <a:pPr marL="609600" indent="-609600">
              <a:buFontTx/>
              <a:buAutoNum type="arabicPeriod"/>
            </a:pPr>
            <a:r>
              <a:rPr lang="lb-LU" dirty="0" smtClean="0"/>
              <a:t>Liens entre rapports</a:t>
            </a:r>
          </a:p>
          <a:p>
            <a:pPr marL="609600" indent="-609600">
              <a:buFontTx/>
              <a:buAutoNum type="arabicPeriod"/>
            </a:pPr>
            <a:r>
              <a:rPr lang="lb-LU" dirty="0" smtClean="0"/>
              <a:t>Transmission des rapports</a:t>
            </a:r>
            <a:endParaRPr lang="lb-L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A22575-1649-41A6-AFD9-1F921E11A0ED}" type="slidenum">
              <a:rPr lang="fr-FR"/>
              <a:pPr/>
              <a:t>2</a:t>
            </a:fld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Nouveautés du rapport S2.14 (2/2)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340768"/>
            <a:ext cx="8001000" cy="5077544"/>
          </a:xfrm>
        </p:spPr>
        <p:txBody>
          <a:bodyPr/>
          <a:lstStyle/>
          <a:p>
            <a:r>
              <a:rPr lang="fr-CH" sz="2800" dirty="0" smtClean="0"/>
              <a:t>Absence de ventilation sur les rubriques titres détaillées dans TPT</a:t>
            </a:r>
          </a:p>
          <a:p>
            <a:r>
              <a:rPr lang="fr-CH" sz="2800" dirty="0" smtClean="0"/>
              <a:t>Les montants doivent tous être positifs sauf </a:t>
            </a:r>
          </a:p>
          <a:p>
            <a:pPr lvl="1"/>
            <a:r>
              <a:rPr lang="fr-CH" sz="2400" dirty="0" smtClean="0"/>
              <a:t>2-007000 Réserves, provisions, résultats reportés et résultat en cours</a:t>
            </a:r>
          </a:p>
          <a:p>
            <a:pPr lvl="1"/>
            <a:r>
              <a:rPr lang="fr-CH" sz="2400" dirty="0" smtClean="0"/>
              <a:t>Exemple : compte à vue à découvert =&gt; 2-002000</a:t>
            </a:r>
          </a:p>
          <a:p>
            <a:r>
              <a:rPr lang="fr-CH" sz="2800" dirty="0" smtClean="0"/>
              <a:t>Ventilation du total non requise</a:t>
            </a:r>
          </a:p>
          <a:p>
            <a:pPr lvl="1"/>
            <a:r>
              <a:rPr lang="fr-CH" sz="2400" dirty="0" smtClean="0"/>
              <a:t>Uniquement Total Actif et Total Passif pour contrôle de l’égalité</a:t>
            </a:r>
          </a:p>
          <a:p>
            <a:pPr lvl="1"/>
            <a:endParaRPr lang="fr-CH" sz="2400" dirty="0" smtClean="0"/>
          </a:p>
          <a:p>
            <a:pPr lvl="1">
              <a:buNone/>
            </a:pP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2EE7C9-5963-4206-A870-AE6A55B83AEC}" type="slidenum">
              <a:rPr lang="fr-FR" smtClean="0"/>
              <a:pPr/>
              <a:t>20</a:t>
            </a:fld>
            <a:endParaRPr lang="fr-FR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Points d’attention du S2.14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340768"/>
            <a:ext cx="8001000" cy="5181600"/>
          </a:xfrm>
        </p:spPr>
        <p:txBody>
          <a:bodyPr/>
          <a:lstStyle/>
          <a:p>
            <a:r>
              <a:rPr lang="fr-CH" sz="2800" dirty="0" smtClean="0"/>
              <a:t>Warrant : instruments financiers dérivés même si code ISIN</a:t>
            </a:r>
          </a:p>
          <a:p>
            <a:r>
              <a:rPr lang="fr-CH" sz="2800" dirty="0" smtClean="0"/>
              <a:t>Capital social ≠ Capitaux propres !</a:t>
            </a:r>
          </a:p>
          <a:p>
            <a:pPr lvl="1"/>
            <a:r>
              <a:rPr lang="fr-CH" sz="2400" dirty="0" smtClean="0"/>
              <a:t>Source : statuts, note comptes annuels</a:t>
            </a:r>
          </a:p>
          <a:p>
            <a:pPr lvl="1"/>
            <a:r>
              <a:rPr lang="fr-CH" sz="2400" dirty="0" smtClean="0"/>
              <a:t>Varie rarement et peu</a:t>
            </a:r>
          </a:p>
          <a:p>
            <a:r>
              <a:rPr lang="fr-CH" sz="2800" dirty="0" smtClean="0"/>
              <a:t>Comptes à vue : maturité initiale &lt;1 an</a:t>
            </a:r>
          </a:p>
          <a:p>
            <a:r>
              <a:rPr lang="fr-CH" sz="2800" dirty="0" smtClean="0"/>
              <a:t>Actifs non financiers : principalement actifs corporels immobilisés </a:t>
            </a:r>
            <a:r>
              <a:rPr lang="fr-CH" sz="2800" dirty="0" err="1" smtClean="0"/>
              <a:t>tq</a:t>
            </a:r>
            <a:r>
              <a:rPr lang="fr-CH" sz="2800" dirty="0" smtClean="0"/>
              <a:t> immeubles: très rare</a:t>
            </a:r>
          </a:p>
          <a:p>
            <a:r>
              <a:rPr lang="fr-CH" sz="2800" dirty="0" smtClean="0"/>
              <a:t>Créances </a:t>
            </a:r>
            <a:r>
              <a:rPr lang="fr-CH" sz="2800" dirty="0" err="1" smtClean="0"/>
              <a:t>titrisées</a:t>
            </a:r>
            <a:r>
              <a:rPr lang="fr-CH" sz="2800" dirty="0" smtClean="0"/>
              <a:t> : au </a:t>
            </a:r>
            <a:r>
              <a:rPr lang="fr-CH" sz="2800" u="sng" dirty="0" smtClean="0"/>
              <a:t>nominal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2EE7C9-5963-4206-A870-AE6A55B83AEC}" type="slidenum">
              <a:rPr lang="fr-FR" smtClean="0"/>
              <a:pPr/>
              <a:t>21</a:t>
            </a:fld>
            <a:endParaRPr lang="fr-FR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Exemple Créances </a:t>
            </a:r>
            <a:r>
              <a:rPr lang="fr-CH" dirty="0" err="1" smtClean="0"/>
              <a:t>titrisées</a:t>
            </a:r>
            <a:r>
              <a:rPr lang="fr-CH" dirty="0" smtClean="0"/>
              <a:t> S2.14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H" sz="1800" dirty="0" smtClean="0"/>
              <a:t>La banque HSBC, filiale allemande, accorde le 01/01/2014 un prêt à la société ZARA, filiale française, d’un nominal de 100.000.000 EUR à rembourser à l’échéance fixée au 31/12/2017 (échéance initiale : entre 2 et 5 ans)</a:t>
            </a:r>
          </a:p>
          <a:p>
            <a:r>
              <a:rPr lang="fr-CH" sz="1800" dirty="0" smtClean="0"/>
              <a:t>Ce prêt est revendu à l’organisme de titrisation VDT le 15/11/2015 à 76.000.000 EUR (prix d’acquisition = « Book value » selon méthode du LOCOM)</a:t>
            </a:r>
          </a:p>
          <a:p>
            <a:r>
              <a:rPr lang="fr-CH" sz="1800" dirty="0" smtClean="0"/>
              <a:t>Financement : émission de titres de créances pour 76.000.000 EUR avec les mêmes caractéristiques que la créance</a:t>
            </a:r>
          </a:p>
          <a:p>
            <a:r>
              <a:rPr lang="fr-CH" sz="1800" dirty="0" smtClean="0"/>
              <a:t>Rapport S2.14 </a:t>
            </a:r>
            <a:r>
              <a:rPr lang="fr-CH" sz="1800" dirty="0" err="1" smtClean="0"/>
              <a:t>Dec</a:t>
            </a:r>
            <a:r>
              <a:rPr lang="fr-CH" sz="1800" dirty="0" smtClean="0"/>
              <a:t>-2015</a:t>
            </a:r>
          </a:p>
          <a:p>
            <a:pPr lvl="1">
              <a:buNone/>
            </a:pPr>
            <a:endParaRPr lang="en-US" sz="1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2EE7C9-5963-4206-A870-AE6A55B83AEC}" type="slidenum">
              <a:rPr lang="fr-FR" smtClean="0"/>
              <a:pPr/>
              <a:t>22</a:t>
            </a:fld>
            <a:endParaRPr lang="fr-FR"/>
          </a:p>
        </p:txBody>
      </p:sp>
      <p:graphicFrame>
        <p:nvGraphicFramePr>
          <p:cNvPr id="9" name="Table 8"/>
          <p:cNvGraphicFramePr>
            <a:graphicFrameLocks noGrp="1"/>
          </p:cNvGraphicFramePr>
          <p:nvPr/>
        </p:nvGraphicFramePr>
        <p:xfrm>
          <a:off x="1259632" y="4761696"/>
          <a:ext cx="7200800" cy="176074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36104"/>
                <a:gridCol w="1080120"/>
                <a:gridCol w="678932"/>
                <a:gridCol w="864097"/>
                <a:gridCol w="1035544"/>
                <a:gridCol w="1165844"/>
                <a:gridCol w="1440159"/>
              </a:tblGrid>
              <a:tr h="510374">
                <a:tc>
                  <a:txBody>
                    <a:bodyPr/>
                    <a:lstStyle/>
                    <a:p>
                      <a:r>
                        <a:rPr lang="fr-CH" sz="1600" dirty="0" smtClean="0"/>
                        <a:t>Version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600" dirty="0" smtClean="0"/>
                        <a:t>Rubrique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600" dirty="0" smtClean="0"/>
                        <a:t>Pays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600" dirty="0" smtClean="0"/>
                        <a:t>Devise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600" dirty="0" smtClean="0"/>
                        <a:t>Secteur éco.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600" dirty="0" smtClean="0"/>
                        <a:t>Échéance initiale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600" dirty="0" smtClean="0"/>
                        <a:t>Montant</a:t>
                      </a:r>
                      <a:endParaRPr lang="en-US" sz="1600" dirty="0"/>
                    </a:p>
                  </a:txBody>
                  <a:tcPr/>
                </a:tc>
              </a:tr>
              <a:tr h="393875">
                <a:tc>
                  <a:txBody>
                    <a:bodyPr/>
                    <a:lstStyle/>
                    <a:p>
                      <a:r>
                        <a:rPr lang="fr-CH" sz="1600" dirty="0" smtClean="0"/>
                        <a:t>L1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600" dirty="0" smtClean="0"/>
                        <a:t>1-010010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600" dirty="0" smtClean="0"/>
                        <a:t>FR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600" dirty="0" smtClean="0"/>
                        <a:t>EUR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600" dirty="0" smtClean="0"/>
                        <a:t>21000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600" dirty="0" smtClean="0"/>
                        <a:t>I02A-05A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600" dirty="0" smtClean="0"/>
                        <a:t>100.000.000</a:t>
                      </a:r>
                      <a:endParaRPr lang="en-US" sz="1600" dirty="0"/>
                    </a:p>
                  </a:txBody>
                  <a:tcPr/>
                </a:tc>
              </a:tr>
              <a:tr h="393875">
                <a:tc>
                  <a:txBody>
                    <a:bodyPr/>
                    <a:lstStyle/>
                    <a:p>
                      <a:r>
                        <a:rPr lang="fr-CH" sz="1600" dirty="0" smtClean="0"/>
                        <a:t>L1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600" dirty="0" smtClean="0"/>
                        <a:t>2-090000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600" dirty="0" smtClean="0"/>
                        <a:t>XX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600" dirty="0" smtClean="0"/>
                        <a:t>XXX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600" dirty="0" smtClean="0"/>
                        <a:t>90000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600" dirty="0" smtClean="0"/>
                        <a:t>I999-999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600" dirty="0" smtClean="0"/>
                        <a:t>24.000.000</a:t>
                      </a:r>
                      <a:endParaRPr lang="en-US" sz="1600" dirty="0"/>
                    </a:p>
                  </a:txBody>
                  <a:tcPr/>
                </a:tc>
              </a:tr>
              <a:tr h="393875">
                <a:tc>
                  <a:txBody>
                    <a:bodyPr/>
                    <a:lstStyle/>
                    <a:p>
                      <a:r>
                        <a:rPr lang="fr-CH" sz="1600" dirty="0" smtClean="0"/>
                        <a:t>L1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600" dirty="0" smtClean="0"/>
                        <a:t>2-003000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600" dirty="0" smtClean="0"/>
                        <a:t>XX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600" dirty="0" smtClean="0"/>
                        <a:t>XXX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600" dirty="0" smtClean="0"/>
                        <a:t>90000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600" dirty="0" smtClean="0"/>
                        <a:t>I999-999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600" dirty="0" smtClean="0"/>
                        <a:t>76.000.000</a:t>
                      </a:r>
                      <a:endParaRPr lang="en-US" sz="16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3. </a:t>
            </a:r>
            <a:r>
              <a:rPr lang="fr-CH" dirty="0" err="1" smtClean="0"/>
              <a:t>Reporting</a:t>
            </a:r>
            <a:r>
              <a:rPr lang="fr-CH" dirty="0" smtClean="0"/>
              <a:t> </a:t>
            </a:r>
            <a:r>
              <a:rPr lang="fr-CH" dirty="0" err="1" smtClean="0"/>
              <a:t>bcl</a:t>
            </a:r>
            <a:r>
              <a:rPr lang="fr-CH" dirty="0" smtClean="0"/>
              <a:t/>
            </a:r>
            <a:br>
              <a:rPr lang="fr-CH" dirty="0" smtClean="0"/>
            </a:br>
            <a:r>
              <a:rPr lang="fr-CH" sz="2000" dirty="0" smtClean="0"/>
              <a:t>S2.15 Rapport sur les transactions</a:t>
            </a:r>
            <a:r>
              <a:rPr lang="en-US" sz="2000" dirty="0" smtClean="0"/>
              <a:t/>
            </a:r>
            <a:br>
              <a:rPr lang="en-US" sz="2000" dirty="0" smtClean="0"/>
            </a:b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2EE7C9-5963-4206-A870-AE6A55B83AEC}" type="slidenum">
              <a:rPr lang="fr-FR" smtClean="0"/>
              <a:pPr/>
              <a:t>23</a:t>
            </a:fld>
            <a:endParaRPr lang="fr-FR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Nouveautés et points d’attention du rapport S2.15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340768"/>
            <a:ext cx="8229600" cy="5517232"/>
          </a:xfrm>
        </p:spPr>
        <p:txBody>
          <a:bodyPr/>
          <a:lstStyle/>
          <a:p>
            <a:r>
              <a:rPr lang="fr-CH" sz="2800" dirty="0" smtClean="0"/>
              <a:t>Rapport allégé : uniquement les rubriques pour lesquelles l’information est insuffisante pour en déduire les transactions</a:t>
            </a:r>
          </a:p>
          <a:p>
            <a:pPr lvl="1"/>
            <a:r>
              <a:rPr lang="fr-CH" sz="2400" dirty="0" smtClean="0"/>
              <a:t>1-006000 Actifs non financiers</a:t>
            </a:r>
          </a:p>
          <a:p>
            <a:pPr lvl="1"/>
            <a:r>
              <a:rPr lang="fr-CH" sz="2400" dirty="0" smtClean="0"/>
              <a:t>1-007000 / 2-011000 </a:t>
            </a:r>
            <a:r>
              <a:rPr lang="fr-CH" sz="2400" dirty="0" err="1" smtClean="0"/>
              <a:t>Instr</a:t>
            </a:r>
            <a:r>
              <a:rPr lang="fr-CH" sz="2400" dirty="0" smtClean="0"/>
              <a:t>. </a:t>
            </a:r>
            <a:r>
              <a:rPr lang="fr-CH" sz="2400" dirty="0"/>
              <a:t>f</a:t>
            </a:r>
            <a:r>
              <a:rPr lang="fr-CH" sz="2400" dirty="0" smtClean="0"/>
              <a:t>inanciers dérivés</a:t>
            </a:r>
          </a:p>
          <a:p>
            <a:pPr lvl="1"/>
            <a:r>
              <a:rPr lang="fr-CH" sz="2400" dirty="0" smtClean="0"/>
              <a:t>1-0110x0 Autres actifs </a:t>
            </a:r>
            <a:r>
              <a:rPr lang="fr-CH" sz="2400" dirty="0" err="1" smtClean="0"/>
              <a:t>titrisés</a:t>
            </a:r>
            <a:endParaRPr lang="fr-CH" sz="2400" dirty="0" smtClean="0"/>
          </a:p>
          <a:p>
            <a:r>
              <a:rPr lang="fr-CH" sz="2800" dirty="0" smtClean="0"/>
              <a:t>Dépréciations/abandons de créances </a:t>
            </a:r>
            <a:r>
              <a:rPr lang="fr-CH" sz="2800" dirty="0" err="1" smtClean="0"/>
              <a:t>titrisées</a:t>
            </a:r>
            <a:r>
              <a:rPr lang="fr-CH" sz="2800" dirty="0" smtClean="0"/>
              <a:t> au nominal : </a:t>
            </a:r>
            <a:r>
              <a:rPr lang="fr-CH" sz="2400" dirty="0" smtClean="0"/>
              <a:t>1-WROWRD</a:t>
            </a:r>
          </a:p>
          <a:p>
            <a:r>
              <a:rPr lang="fr-CH" sz="2800" dirty="0" smtClean="0"/>
              <a:t>Pas de totaux, Pas d’équilibre actifs/passifs</a:t>
            </a:r>
          </a:p>
          <a:p>
            <a:pPr>
              <a:buNone/>
            </a:pPr>
            <a:endParaRPr lang="fr-CH" sz="28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2EE7C9-5963-4206-A870-AE6A55B83AEC}" type="slidenum">
              <a:rPr lang="fr-FR" smtClean="0"/>
              <a:pPr/>
              <a:t>24</a:t>
            </a:fld>
            <a:endParaRPr lang="fr-FR"/>
          </a:p>
        </p:txBody>
      </p:sp>
      <p:sp>
        <p:nvSpPr>
          <p:cNvPr id="5" name="Rounded Rectangle 4"/>
          <p:cNvSpPr/>
          <p:nvPr/>
        </p:nvSpPr>
        <p:spPr bwMode="auto">
          <a:xfrm>
            <a:off x="1403648" y="5827033"/>
            <a:ext cx="6768752" cy="936104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CH" sz="2400" dirty="0" smtClean="0"/>
              <a:t>S2.15 </a:t>
            </a:r>
            <a:r>
              <a:rPr lang="fr-CH" sz="2400" i="1" dirty="0" smtClean="0"/>
              <a:t>Période</a:t>
            </a:r>
            <a:r>
              <a:rPr lang="fr-CH" sz="2400" dirty="0" smtClean="0"/>
              <a:t> = S2.14 </a:t>
            </a:r>
            <a:r>
              <a:rPr lang="fr-CH" sz="2400" i="1" dirty="0" smtClean="0"/>
              <a:t>Période</a:t>
            </a:r>
            <a:r>
              <a:rPr lang="fr-CH" sz="2400" dirty="0" smtClean="0"/>
              <a:t> – S2.14 </a:t>
            </a:r>
            <a:r>
              <a:rPr lang="fr-CH" sz="2400" i="1" dirty="0" smtClean="0"/>
              <a:t>Période précédente </a:t>
            </a:r>
            <a:r>
              <a:rPr lang="fr-CH" sz="2400" dirty="0" smtClean="0"/>
              <a:t>– </a:t>
            </a:r>
            <a:r>
              <a:rPr lang="fr-CH" sz="2400" dirty="0" smtClean="0">
                <a:solidFill>
                  <a:srgbClr val="FF0000"/>
                </a:solidFill>
              </a:rPr>
              <a:t>effet de change/effet de marché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dirty="0" smtClean="0"/>
              <a:t>Exemple d’effet de change sur la rubrique 1-0110x0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BE" sz="2400" dirty="0" smtClean="0"/>
              <a:t>Devise de </a:t>
            </a:r>
            <a:r>
              <a:rPr lang="fr-BE" sz="2400" dirty="0" err="1" smtClean="0"/>
              <a:t>reporting</a:t>
            </a:r>
            <a:r>
              <a:rPr lang="fr-BE" sz="2400" dirty="0" smtClean="0"/>
              <a:t> : EUR</a:t>
            </a:r>
          </a:p>
          <a:p>
            <a:r>
              <a:rPr lang="fr-BE" sz="2400" dirty="0" smtClean="0"/>
              <a:t>Au 31/12/2014, montant des autres actifs </a:t>
            </a:r>
            <a:r>
              <a:rPr lang="fr-BE" sz="2400" dirty="0" err="1" smtClean="0"/>
              <a:t>titrisés</a:t>
            </a:r>
            <a:r>
              <a:rPr lang="fr-BE" sz="2400" dirty="0" smtClean="0"/>
              <a:t> : 100.000 USD, conversion : 80.000 EUR</a:t>
            </a:r>
          </a:p>
          <a:p>
            <a:r>
              <a:rPr lang="fr-BE" sz="2400" dirty="0" smtClean="0"/>
              <a:t>Au 31/03/2015, </a:t>
            </a:r>
            <a:r>
              <a:rPr lang="fr-BE" sz="2400" dirty="0"/>
              <a:t>montant des autres actifs </a:t>
            </a:r>
            <a:r>
              <a:rPr lang="fr-BE" sz="2400" dirty="0" err="1"/>
              <a:t>titrisés</a:t>
            </a:r>
            <a:r>
              <a:rPr lang="fr-BE" sz="2400" dirty="0"/>
              <a:t> : 100.000 USD, conversion : </a:t>
            </a:r>
            <a:r>
              <a:rPr lang="fr-BE" sz="2400" dirty="0" smtClean="0"/>
              <a:t>90.000 </a:t>
            </a:r>
            <a:r>
              <a:rPr lang="fr-BE" sz="2400" dirty="0"/>
              <a:t>EUR</a:t>
            </a:r>
          </a:p>
          <a:p>
            <a:r>
              <a:rPr lang="fr-BE" sz="2400" dirty="0" smtClean="0"/>
              <a:t>Aucune transaction n’a eu lieu, bien que la variation s’élève à +10.000 EUR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2EE7C9-5963-4206-A870-AE6A55B83AEC}" type="slidenum">
              <a:rPr lang="fr-FR" smtClean="0"/>
              <a:pPr/>
              <a:t>25</a:t>
            </a:fld>
            <a:endParaRPr lang="fr-FR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027076074"/>
              </p:ext>
            </p:extLst>
          </p:nvPr>
        </p:nvGraphicFramePr>
        <p:xfrm>
          <a:off x="2483768" y="4869160"/>
          <a:ext cx="4464496" cy="1691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29914"/>
                <a:gridCol w="1174342"/>
                <a:gridCol w="2160240"/>
              </a:tblGrid>
              <a:tr h="370840">
                <a:tc>
                  <a:txBody>
                    <a:bodyPr/>
                    <a:lstStyle/>
                    <a:p>
                      <a:r>
                        <a:rPr lang="fr-CH" sz="1600" dirty="0" smtClean="0"/>
                        <a:t>Rapport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600" dirty="0" smtClean="0"/>
                        <a:t>Période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600" dirty="0" smtClean="0"/>
                        <a:t>Montant rapporté dans 1-0110x0</a:t>
                      </a:r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CH" sz="1600" dirty="0" smtClean="0"/>
                        <a:t>S2.14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600" dirty="0" smtClean="0"/>
                        <a:t>12-2014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600" dirty="0" smtClean="0"/>
                        <a:t>80.000</a:t>
                      </a:r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CH" sz="1600" dirty="0" smtClean="0"/>
                        <a:t>S2.14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600" dirty="0" smtClean="0"/>
                        <a:t>03-2015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600" dirty="0" smtClean="0"/>
                        <a:t>90.000</a:t>
                      </a:r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CH" sz="1600" b="1" dirty="0" smtClean="0">
                          <a:solidFill>
                            <a:srgbClr val="FF0000"/>
                          </a:solidFill>
                        </a:rPr>
                        <a:t>S2.15</a:t>
                      </a:r>
                      <a:endParaRPr lang="en-US" sz="16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600" b="1" dirty="0" smtClean="0">
                          <a:solidFill>
                            <a:srgbClr val="FF0000"/>
                          </a:solidFill>
                        </a:rPr>
                        <a:t>03-2015</a:t>
                      </a:r>
                      <a:endParaRPr lang="en-US" sz="16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600" b="1" dirty="0" smtClean="0">
                          <a:solidFill>
                            <a:srgbClr val="FF0000"/>
                          </a:solidFill>
                        </a:rPr>
                        <a:t>0</a:t>
                      </a:r>
                      <a:endParaRPr lang="en-US" sz="16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2977834007"/>
      </p:ext>
    </p:extLst>
  </p:cSld>
  <p:clrMapOvr>
    <a:masterClrMapping/>
  </p:clrMapOvr>
  <p:transition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dirty="0" smtClean="0"/>
              <a:t>Exemple d’effet de marché sur la rubrique 1-0110x0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BE" sz="2400" dirty="0" smtClean="0"/>
              <a:t>Devise de </a:t>
            </a:r>
            <a:r>
              <a:rPr lang="fr-BE" sz="2400" dirty="0" err="1" smtClean="0"/>
              <a:t>reporting</a:t>
            </a:r>
            <a:r>
              <a:rPr lang="fr-BE" sz="2400" dirty="0" smtClean="0"/>
              <a:t> : EUR</a:t>
            </a:r>
          </a:p>
          <a:p>
            <a:r>
              <a:rPr lang="fr-BE" sz="2400" dirty="0" smtClean="0"/>
              <a:t>Au 31/12/2014, montant des autres actifs </a:t>
            </a:r>
            <a:r>
              <a:rPr lang="fr-BE" sz="2400" dirty="0" err="1" smtClean="0"/>
              <a:t>titrisés</a:t>
            </a:r>
            <a:r>
              <a:rPr lang="fr-BE" sz="2400" dirty="0" smtClean="0"/>
              <a:t> évalués à la valeur de marché 55.000 EUR</a:t>
            </a:r>
          </a:p>
          <a:p>
            <a:r>
              <a:rPr lang="fr-BE" sz="2400" dirty="0" smtClean="0"/>
              <a:t>Au 31/03/2015, </a:t>
            </a:r>
            <a:r>
              <a:rPr lang="fr-BE" sz="2400" dirty="0"/>
              <a:t>montant des autres actifs </a:t>
            </a:r>
            <a:r>
              <a:rPr lang="fr-BE" sz="2400" dirty="0" err="1"/>
              <a:t>titrisés</a:t>
            </a:r>
            <a:r>
              <a:rPr lang="fr-BE" sz="2400" dirty="0"/>
              <a:t> évalués à la valeur de marché </a:t>
            </a:r>
            <a:r>
              <a:rPr lang="fr-BE" sz="2400" dirty="0" smtClean="0"/>
              <a:t>50.000 </a:t>
            </a:r>
            <a:r>
              <a:rPr lang="fr-BE" sz="2400" dirty="0"/>
              <a:t>EUR</a:t>
            </a:r>
          </a:p>
          <a:p>
            <a:r>
              <a:rPr lang="fr-BE" sz="2400" dirty="0" smtClean="0"/>
              <a:t>Aucune transaction n’a eu lieu, bien que la variation s’élève à -5.000 EUR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2EE7C9-5963-4206-A870-AE6A55B83AEC}" type="slidenum">
              <a:rPr lang="fr-FR" smtClean="0"/>
              <a:pPr/>
              <a:t>26</a:t>
            </a:fld>
            <a:endParaRPr lang="fr-FR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2483768" y="4869160"/>
          <a:ext cx="4464496" cy="1691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29914"/>
                <a:gridCol w="1174342"/>
                <a:gridCol w="2160240"/>
              </a:tblGrid>
              <a:tr h="370840">
                <a:tc>
                  <a:txBody>
                    <a:bodyPr/>
                    <a:lstStyle/>
                    <a:p>
                      <a:r>
                        <a:rPr lang="fr-CH" sz="1600" dirty="0" smtClean="0"/>
                        <a:t>Rapport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600" dirty="0" smtClean="0"/>
                        <a:t>Période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600" dirty="0" smtClean="0"/>
                        <a:t>Montant rapporté dans 1-0110x0</a:t>
                      </a:r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CH" sz="1600" dirty="0" smtClean="0"/>
                        <a:t>S2.14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600" dirty="0" smtClean="0"/>
                        <a:t>12-2014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600" dirty="0" smtClean="0"/>
                        <a:t>55.000</a:t>
                      </a:r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CH" sz="1600" dirty="0" smtClean="0"/>
                        <a:t>S2.14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600" dirty="0" smtClean="0"/>
                        <a:t>03-2015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600" dirty="0" smtClean="0"/>
                        <a:t>50.000</a:t>
                      </a:r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CH" sz="1600" b="1" dirty="0" smtClean="0">
                          <a:solidFill>
                            <a:srgbClr val="FF0000"/>
                          </a:solidFill>
                        </a:rPr>
                        <a:t>S2.15</a:t>
                      </a:r>
                      <a:endParaRPr lang="en-US" sz="16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600" b="1" dirty="0" smtClean="0">
                          <a:solidFill>
                            <a:srgbClr val="FF0000"/>
                          </a:solidFill>
                        </a:rPr>
                        <a:t>03-2015</a:t>
                      </a:r>
                      <a:endParaRPr lang="en-US" sz="16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600" b="1" dirty="0" smtClean="0">
                          <a:solidFill>
                            <a:srgbClr val="FF0000"/>
                          </a:solidFill>
                        </a:rPr>
                        <a:t>0</a:t>
                      </a:r>
                      <a:endParaRPr lang="en-US" sz="16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307402019"/>
      </p:ext>
    </p:extLst>
  </p:cSld>
  <p:clrMapOvr>
    <a:masterClrMapping/>
  </p:clrMapOvr>
  <p:transition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Exemple Créances </a:t>
            </a:r>
            <a:r>
              <a:rPr lang="fr-CH" dirty="0" err="1" smtClean="0"/>
              <a:t>titrisées</a:t>
            </a:r>
            <a:r>
              <a:rPr lang="fr-CH" dirty="0" smtClean="0"/>
              <a:t> S2.15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H" sz="1800" dirty="0" smtClean="0"/>
              <a:t>Reprise de l’exemple précédent</a:t>
            </a:r>
          </a:p>
          <a:p>
            <a:r>
              <a:rPr lang="fr-CH" sz="1800" dirty="0" smtClean="0"/>
              <a:t>Au 31/12/2016, un test « d’</a:t>
            </a:r>
            <a:r>
              <a:rPr lang="fr-CH" sz="1800" dirty="0" err="1" smtClean="0"/>
              <a:t>impairment</a:t>
            </a:r>
            <a:r>
              <a:rPr lang="fr-CH" sz="1800" dirty="0" smtClean="0"/>
              <a:t> » est effectué sur la créance de nominal 100.000.000 EUR et de valeur comptable au 31/12/2015 de 76.000.000 EUR : 10.000.000 EUR sont déclarés irrécupérables sur les 100.000.000 EUR. </a:t>
            </a:r>
            <a:r>
              <a:rPr lang="fr-CH" sz="1800" dirty="0" err="1" smtClean="0"/>
              <a:t>Nvelle</a:t>
            </a:r>
            <a:r>
              <a:rPr lang="fr-CH" sz="1800" dirty="0" smtClean="0"/>
              <a:t> valeur comptable : 66.000.000 EUR</a:t>
            </a:r>
          </a:p>
          <a:p>
            <a:r>
              <a:rPr lang="fr-CH" sz="1800" dirty="0" smtClean="0"/>
              <a:t>Rapport S2.14 </a:t>
            </a:r>
            <a:r>
              <a:rPr lang="fr-CH" sz="1800" dirty="0" err="1" smtClean="0"/>
              <a:t>Dec</a:t>
            </a:r>
            <a:r>
              <a:rPr lang="fr-CH" sz="1800" dirty="0" smtClean="0"/>
              <a:t>-2016</a:t>
            </a:r>
          </a:p>
          <a:p>
            <a:endParaRPr lang="fr-CH" sz="1800" dirty="0" smtClean="0"/>
          </a:p>
          <a:p>
            <a:endParaRPr lang="fr-CH" sz="1800" dirty="0" smtClean="0"/>
          </a:p>
          <a:p>
            <a:endParaRPr lang="fr-CH" sz="1800" dirty="0" smtClean="0"/>
          </a:p>
          <a:p>
            <a:endParaRPr lang="fr-CH" sz="1800" dirty="0" smtClean="0"/>
          </a:p>
          <a:p>
            <a:endParaRPr lang="fr-CH" sz="900" dirty="0" smtClean="0"/>
          </a:p>
          <a:p>
            <a:r>
              <a:rPr lang="fr-CH" sz="1800" dirty="0" smtClean="0"/>
              <a:t>Rapport S2.15 </a:t>
            </a:r>
            <a:r>
              <a:rPr lang="fr-CH" sz="1800" dirty="0" err="1" smtClean="0"/>
              <a:t>Dec</a:t>
            </a:r>
            <a:r>
              <a:rPr lang="fr-CH" sz="1800" dirty="0" smtClean="0"/>
              <a:t>-2016</a:t>
            </a:r>
          </a:p>
          <a:p>
            <a:pPr lvl="1">
              <a:buNone/>
            </a:pPr>
            <a:endParaRPr lang="en-US" sz="1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2EE7C9-5963-4206-A870-AE6A55B83AEC}" type="slidenum">
              <a:rPr lang="fr-FR" smtClean="0"/>
              <a:pPr/>
              <a:t>27</a:t>
            </a:fld>
            <a:endParaRPr lang="fr-FR"/>
          </a:p>
        </p:txBody>
      </p:sp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1043608" y="5733257"/>
          <a:ext cx="7632851" cy="99309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36104"/>
                <a:gridCol w="1368152"/>
                <a:gridCol w="748883"/>
                <a:gridCol w="915943"/>
                <a:gridCol w="1068599"/>
                <a:gridCol w="1200707"/>
                <a:gridCol w="1394463"/>
              </a:tblGrid>
              <a:tr h="536422">
                <a:tc>
                  <a:txBody>
                    <a:bodyPr/>
                    <a:lstStyle/>
                    <a:p>
                      <a:r>
                        <a:rPr lang="fr-CH" sz="1600" dirty="0" smtClean="0"/>
                        <a:t>Version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600" dirty="0" smtClean="0"/>
                        <a:t>Rubrique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600" dirty="0" smtClean="0"/>
                        <a:t>Pays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600" dirty="0" smtClean="0"/>
                        <a:t>Devise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600" dirty="0" smtClean="0"/>
                        <a:t>Secteur éco.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600" dirty="0" smtClean="0"/>
                        <a:t>Échéance initiale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600" dirty="0" smtClean="0"/>
                        <a:t>Montant</a:t>
                      </a:r>
                      <a:endParaRPr lang="en-US" sz="1600" dirty="0"/>
                    </a:p>
                  </a:txBody>
                  <a:tcPr/>
                </a:tc>
              </a:tr>
              <a:tr h="413978">
                <a:tc>
                  <a:txBody>
                    <a:bodyPr/>
                    <a:lstStyle/>
                    <a:p>
                      <a:r>
                        <a:rPr lang="fr-CH" sz="1600" dirty="0" smtClean="0"/>
                        <a:t>L1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600" dirty="0" smtClean="0"/>
                        <a:t>1-WROWRD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600" dirty="0" smtClean="0"/>
                        <a:t>XX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600" dirty="0" smtClean="0"/>
                        <a:t>XXX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600" dirty="0" smtClean="0"/>
                        <a:t>90000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600" dirty="0" smtClean="0"/>
                        <a:t>I999-999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600" dirty="0" smtClean="0"/>
                        <a:t>10.000.000</a:t>
                      </a:r>
                      <a:endParaRPr lang="en-US" sz="1600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1" name="Table 10"/>
          <p:cNvGraphicFramePr>
            <a:graphicFrameLocks noGrp="1"/>
          </p:cNvGraphicFramePr>
          <p:nvPr/>
        </p:nvGraphicFramePr>
        <p:xfrm>
          <a:off x="1043608" y="3458496"/>
          <a:ext cx="7632851" cy="169200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36104"/>
                <a:gridCol w="1368152"/>
                <a:gridCol w="748883"/>
                <a:gridCol w="915943"/>
                <a:gridCol w="1068599"/>
                <a:gridCol w="1200707"/>
                <a:gridCol w="1394463"/>
              </a:tblGrid>
              <a:tr h="643240">
                <a:tc>
                  <a:txBody>
                    <a:bodyPr/>
                    <a:lstStyle/>
                    <a:p>
                      <a:r>
                        <a:rPr lang="fr-CH" sz="1600" dirty="0" smtClean="0"/>
                        <a:t>Version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600" dirty="0" smtClean="0"/>
                        <a:t>Rubrique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600" dirty="0" smtClean="0"/>
                        <a:t>Pays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600" dirty="0" smtClean="0"/>
                        <a:t>Devise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600" dirty="0" smtClean="0"/>
                        <a:t>Secteur éco.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600" dirty="0" smtClean="0"/>
                        <a:t>Échéance initiale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600" dirty="0" smtClean="0"/>
                        <a:t>Montant</a:t>
                      </a:r>
                      <a:endParaRPr lang="en-US" sz="1600" dirty="0"/>
                    </a:p>
                  </a:txBody>
                  <a:tcPr/>
                </a:tc>
              </a:tr>
              <a:tr h="349587">
                <a:tc>
                  <a:txBody>
                    <a:bodyPr/>
                    <a:lstStyle/>
                    <a:p>
                      <a:r>
                        <a:rPr lang="fr-CH" sz="1600" dirty="0" smtClean="0"/>
                        <a:t>L1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600" dirty="0" smtClean="0"/>
                        <a:t>1-010010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600" dirty="0" smtClean="0"/>
                        <a:t>FR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600" dirty="0" smtClean="0"/>
                        <a:t>EUR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600" dirty="0" smtClean="0"/>
                        <a:t>21000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600" dirty="0" smtClean="0"/>
                        <a:t>I02A-05A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600" dirty="0" smtClean="0"/>
                        <a:t>90.000.000</a:t>
                      </a:r>
                      <a:endParaRPr lang="en-US" sz="1600" dirty="0"/>
                    </a:p>
                  </a:txBody>
                  <a:tcPr/>
                </a:tc>
              </a:tr>
              <a:tr h="349587">
                <a:tc>
                  <a:txBody>
                    <a:bodyPr/>
                    <a:lstStyle/>
                    <a:p>
                      <a:r>
                        <a:rPr lang="fr-CH" sz="1600" dirty="0" smtClean="0"/>
                        <a:t>L1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600" dirty="0" smtClean="0"/>
                        <a:t>2-090000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600" dirty="0" smtClean="0"/>
                        <a:t>XX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600" dirty="0" smtClean="0"/>
                        <a:t>XXX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600" dirty="0" smtClean="0"/>
                        <a:t>90000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600" dirty="0" smtClean="0"/>
                        <a:t>I999-999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600" dirty="0" smtClean="0"/>
                        <a:t>24.000.000</a:t>
                      </a:r>
                      <a:endParaRPr lang="en-US" sz="1600" dirty="0"/>
                    </a:p>
                  </a:txBody>
                  <a:tcPr/>
                </a:tc>
              </a:tr>
              <a:tr h="349587">
                <a:tc>
                  <a:txBody>
                    <a:bodyPr/>
                    <a:lstStyle/>
                    <a:p>
                      <a:r>
                        <a:rPr lang="fr-CH" sz="1600" dirty="0" smtClean="0"/>
                        <a:t>L1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600" dirty="0" smtClean="0"/>
                        <a:t>2-003000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600" dirty="0" smtClean="0"/>
                        <a:t>XX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600" dirty="0" smtClean="0"/>
                        <a:t>XXX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600" dirty="0" smtClean="0"/>
                        <a:t>90000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600" dirty="0" smtClean="0"/>
                        <a:t>I999-999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600" dirty="0" smtClean="0"/>
                        <a:t>66.000.000</a:t>
                      </a:r>
                      <a:endParaRPr lang="en-US" sz="16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3. </a:t>
            </a:r>
            <a:r>
              <a:rPr lang="fr-CH" dirty="0" err="1" smtClean="0"/>
              <a:t>Reporting</a:t>
            </a:r>
            <a:r>
              <a:rPr lang="fr-CH" dirty="0" smtClean="0"/>
              <a:t> </a:t>
            </a:r>
            <a:r>
              <a:rPr lang="fr-CH" dirty="0" err="1" smtClean="0"/>
              <a:t>bcl</a:t>
            </a:r>
            <a:r>
              <a:rPr lang="fr-CH" dirty="0" smtClean="0"/>
              <a:t/>
            </a:r>
            <a:br>
              <a:rPr lang="fr-CH" dirty="0" smtClean="0"/>
            </a:br>
            <a:r>
              <a:rPr lang="fr-CH" sz="2000" dirty="0" smtClean="0"/>
              <a:t>TPT Rapport sur les titres</a:t>
            </a:r>
            <a:r>
              <a:rPr lang="en-US" sz="2000" dirty="0" smtClean="0"/>
              <a:t/>
            </a:r>
            <a:br>
              <a:rPr lang="en-US" sz="2000" dirty="0" smtClean="0"/>
            </a:b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2EE7C9-5963-4206-A870-AE6A55B83AEC}" type="slidenum">
              <a:rPr lang="fr-FR" smtClean="0"/>
              <a:pPr/>
              <a:t>28</a:t>
            </a:fld>
            <a:endParaRPr lang="fr-FR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Nouveautés du TPT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340768"/>
            <a:ext cx="8001000" cy="5181600"/>
          </a:xfrm>
        </p:spPr>
        <p:txBody>
          <a:bodyPr/>
          <a:lstStyle/>
          <a:p>
            <a:r>
              <a:rPr lang="fr-CH" sz="2800" dirty="0" smtClean="0"/>
              <a:t>Changement du code de la rubrique des Ventes à découvert de titres</a:t>
            </a:r>
            <a:endParaRPr lang="fr-CH" sz="2800" strike="sngStrike" dirty="0" smtClean="0"/>
          </a:p>
          <a:p>
            <a:pPr lvl="1"/>
            <a:r>
              <a:rPr lang="fr-CH" sz="2400" strike="sngStrike" dirty="0" smtClean="0"/>
              <a:t>2-002500</a:t>
            </a:r>
            <a:r>
              <a:rPr lang="fr-CH" sz="2400" dirty="0" smtClean="0"/>
              <a:t> =&gt; 2-002050</a:t>
            </a:r>
          </a:p>
          <a:p>
            <a:r>
              <a:rPr lang="fr-CH" sz="2800" dirty="0" smtClean="0"/>
              <a:t>Titre sans code ISIN </a:t>
            </a:r>
          </a:p>
          <a:p>
            <a:pPr lvl="1"/>
            <a:r>
              <a:rPr lang="fr-CH" sz="2400" dirty="0" smtClean="0"/>
              <a:t>Changement du code du type de titre des Créances</a:t>
            </a:r>
          </a:p>
          <a:p>
            <a:pPr lvl="2"/>
            <a:r>
              <a:rPr lang="fr-CH" sz="2000" strike="sngStrike" dirty="0" smtClean="0"/>
              <a:t>F.33</a:t>
            </a:r>
            <a:r>
              <a:rPr lang="fr-CH" sz="2000" dirty="0" smtClean="0"/>
              <a:t> =&gt; F.3</a:t>
            </a:r>
          </a:p>
          <a:p>
            <a:pPr lvl="1"/>
            <a:r>
              <a:rPr lang="fr-CH" sz="2400" dirty="0" smtClean="0"/>
              <a:t>Introduction du code du type de titre des Autres participations : F.519 </a:t>
            </a:r>
            <a:r>
              <a:rPr lang="fr-CH" sz="2000" dirty="0" smtClean="0"/>
              <a:t>(avant inclus dans F.512 Actions non cotées)</a:t>
            </a:r>
          </a:p>
          <a:p>
            <a:pPr lvl="2"/>
            <a:r>
              <a:rPr lang="fr-CH" sz="2000" dirty="0" smtClean="0"/>
              <a:t>Parts dans SCA (ou : KG, Sapa,…)</a:t>
            </a:r>
          </a:p>
          <a:p>
            <a:pPr lvl="2"/>
            <a:r>
              <a:rPr lang="fr-CH" sz="2000" dirty="0" smtClean="0"/>
              <a:t>Parts dans </a:t>
            </a:r>
            <a:r>
              <a:rPr lang="fr-CH" sz="2000" dirty="0" err="1" smtClean="0"/>
              <a:t>S.à</a:t>
            </a:r>
            <a:r>
              <a:rPr lang="fr-CH" sz="2000" dirty="0" smtClean="0"/>
              <a:t> </a:t>
            </a:r>
            <a:r>
              <a:rPr lang="fr-CH" sz="2000" dirty="0" err="1" smtClean="0"/>
              <a:t>r.l</a:t>
            </a:r>
            <a:r>
              <a:rPr lang="fr-CH" sz="2000" dirty="0" smtClean="0"/>
              <a:t>. (ou BV, </a:t>
            </a:r>
            <a:r>
              <a:rPr lang="fr-CH" sz="2000" dirty="0" err="1" smtClean="0"/>
              <a:t>GmbH</a:t>
            </a:r>
            <a:r>
              <a:rPr lang="fr-CH" sz="2000" dirty="0" smtClean="0"/>
              <a:t>, LCC, Ltd, SRL,…)</a:t>
            </a:r>
          </a:p>
          <a:p>
            <a:pPr lvl="2"/>
            <a:r>
              <a:rPr lang="fr-CH" sz="2000" dirty="0" smtClean="0"/>
              <a:t>Prêter attention à la dénomination exacte de la société </a:t>
            </a:r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2EE7C9-5963-4206-A870-AE6A55B83AEC}" type="slidenum">
              <a:rPr lang="fr-FR" smtClean="0"/>
              <a:pPr/>
              <a:t>29</a:t>
            </a:fld>
            <a:endParaRPr lang="fr-FR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1. Cadre réglementaire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2EE7C9-5963-4206-A870-AE6A55B83AEC}" type="slidenum">
              <a:rPr lang="fr-FR" smtClean="0"/>
              <a:pPr/>
              <a:t>3</a:t>
            </a:fld>
            <a:endParaRPr lang="fr-FR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Points d’attention du TPT (1/3)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340768"/>
            <a:ext cx="8001000" cy="5181600"/>
          </a:xfrm>
        </p:spPr>
        <p:txBody>
          <a:bodyPr/>
          <a:lstStyle/>
          <a:p>
            <a:r>
              <a:rPr lang="fr-CH" sz="2800" dirty="0" smtClean="0"/>
              <a:t>1 ligne = 1 titre = 1 code</a:t>
            </a:r>
          </a:p>
          <a:p>
            <a:pPr lvl="1"/>
            <a:r>
              <a:rPr lang="fr-CH" sz="2400" dirty="0" smtClean="0"/>
              <a:t>Si pas de code ISIN, ne pas utiliser un code pour un titre à l’actif et ce même code pour un titre au passif</a:t>
            </a:r>
          </a:p>
          <a:p>
            <a:pPr lvl="1"/>
            <a:endParaRPr lang="fr-CH" sz="2400" dirty="0" smtClean="0"/>
          </a:p>
          <a:p>
            <a:pPr lvl="1"/>
            <a:endParaRPr lang="fr-CH" sz="2400" dirty="0" smtClean="0"/>
          </a:p>
          <a:p>
            <a:pPr lvl="1"/>
            <a:endParaRPr lang="fr-CH" sz="2400" dirty="0" smtClean="0"/>
          </a:p>
          <a:p>
            <a:pPr lvl="1"/>
            <a:endParaRPr lang="fr-CH" sz="800" dirty="0" smtClean="0"/>
          </a:p>
          <a:p>
            <a:pPr lvl="1"/>
            <a:r>
              <a:rPr lang="fr-CH" sz="2400" dirty="0" smtClean="0"/>
              <a:t>Si le même titre a été acheté/émis plusieurs fois : à ne renseigner qu’une fois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2EE7C9-5963-4206-A870-AE6A55B83AEC}" type="slidenum">
              <a:rPr lang="fr-FR" smtClean="0"/>
              <a:pPr/>
              <a:t>30</a:t>
            </a:fld>
            <a:endParaRPr lang="fr-FR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1547664" y="3039464"/>
          <a:ext cx="7128792" cy="138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08312"/>
                <a:gridCol w="2016224"/>
                <a:gridCol w="2304256"/>
              </a:tblGrid>
              <a:tr h="370800">
                <a:tc>
                  <a:txBody>
                    <a:bodyPr/>
                    <a:lstStyle/>
                    <a:p>
                      <a:r>
                        <a:rPr lang="fr-CH" sz="1800" dirty="0" smtClean="0"/>
                        <a:t>Rubrique TPT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800" dirty="0" err="1" smtClean="0"/>
                        <a:t>Code_Titre</a:t>
                      </a:r>
                      <a:endParaRPr lang="fr-CH" sz="18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800" dirty="0" err="1" smtClean="0"/>
                        <a:t>Libellé_Titre</a:t>
                      </a:r>
                      <a:endParaRPr lang="en-US" sz="1800" dirty="0"/>
                    </a:p>
                  </a:txBody>
                  <a:tcPr/>
                </a:tc>
              </a:tr>
              <a:tr h="370800">
                <a:tc>
                  <a:txBody>
                    <a:bodyPr/>
                    <a:lstStyle/>
                    <a:p>
                      <a:r>
                        <a:rPr lang="fr-CH" sz="1800" dirty="0" smtClean="0"/>
                        <a:t>1-003000-XX-XXX-90000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800" dirty="0" smtClean="0"/>
                        <a:t>Series_2014_001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aseline="0" dirty="0" smtClean="0"/>
                        <a:t>EDF 4,5% 17JUL14 </a:t>
                      </a:r>
                    </a:p>
                  </a:txBody>
                  <a:tcPr/>
                </a:tc>
              </a:tr>
              <a:tr h="3708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800" dirty="0" smtClean="0"/>
                        <a:t>2-003000-XX-XXX-90000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800" strike="sngStrike" dirty="0" smtClean="0"/>
                        <a:t>Series_2014_001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800" dirty="0" smtClean="0">
                          <a:solidFill>
                            <a:srgbClr val="FF0000"/>
                          </a:solidFill>
                        </a:rPr>
                        <a:t>Series_2014_002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800" dirty="0" smtClean="0"/>
                        <a:t>VDT 6% 31JUL14</a:t>
                      </a:r>
                      <a:endParaRPr lang="en-US" sz="1800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899592" y="5344536"/>
          <a:ext cx="8064896" cy="1108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80319"/>
                <a:gridCol w="1558499"/>
                <a:gridCol w="1813039"/>
                <a:gridCol w="1813039"/>
              </a:tblGrid>
              <a:tr h="369600">
                <a:tc>
                  <a:txBody>
                    <a:bodyPr/>
                    <a:lstStyle/>
                    <a:p>
                      <a:r>
                        <a:rPr lang="fr-CH" sz="1800" dirty="0" smtClean="0"/>
                        <a:t>Rubrique TPT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800" dirty="0" err="1" smtClean="0"/>
                        <a:t>Code_Titre</a:t>
                      </a:r>
                      <a:endParaRPr lang="fr-CH" sz="18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800" dirty="0" err="1" smtClean="0"/>
                        <a:t>Libellé_Titre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800" dirty="0" smtClean="0"/>
                        <a:t>Montant</a:t>
                      </a:r>
                      <a:endParaRPr lang="en-US" sz="1800" dirty="0"/>
                    </a:p>
                  </a:txBody>
                  <a:tcPr/>
                </a:tc>
              </a:tr>
              <a:tr h="3696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800" dirty="0" smtClean="0"/>
                        <a:t>1-005000-XX-XXX-90000</a:t>
                      </a:r>
                      <a:endParaRPr lang="en-US" sz="18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800" dirty="0" smtClean="0"/>
                        <a:t>0001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800" dirty="0" smtClean="0"/>
                        <a:t>EDF S.A.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800" strike="sngStrike" dirty="0" smtClean="0"/>
                        <a:t>100  </a:t>
                      </a:r>
                      <a:r>
                        <a:rPr lang="fr-CH" sz="1800" dirty="0" smtClean="0"/>
                        <a:t>       </a:t>
                      </a:r>
                      <a:r>
                        <a:rPr lang="fr-CH" sz="1800" dirty="0" smtClean="0">
                          <a:solidFill>
                            <a:srgbClr val="FF0000"/>
                          </a:solidFill>
                        </a:rPr>
                        <a:t>150</a:t>
                      </a:r>
                      <a:endParaRPr lang="en-US" sz="18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696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800" strike="sngStrike" dirty="0" smtClean="0"/>
                        <a:t>1-005000-XX-XXX-90000</a:t>
                      </a:r>
                      <a:endParaRPr lang="en-US" sz="1800" strike="sngStrike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800" strike="sngStrike" dirty="0" smtClean="0"/>
                        <a:t>0001</a:t>
                      </a:r>
                      <a:endParaRPr lang="en-US" sz="1800" strike="sngStrike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800" strike="sngStrike" dirty="0" smtClean="0"/>
                        <a:t>EDF S.A.</a:t>
                      </a:r>
                      <a:endParaRPr lang="en-US" sz="1800" strike="sngStrike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800" strike="sngStrike" dirty="0" smtClean="0"/>
                        <a:t>50</a:t>
                      </a:r>
                      <a:endParaRPr lang="en-US" sz="1800" strike="sngStrike" dirty="0" smtClean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Points d’attention du TPT (2/3)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268760"/>
            <a:ext cx="8001000" cy="5181600"/>
          </a:xfrm>
        </p:spPr>
        <p:txBody>
          <a:bodyPr/>
          <a:lstStyle/>
          <a:p>
            <a:r>
              <a:rPr lang="fr-CH" sz="2800" dirty="0" smtClean="0"/>
              <a:t>1 ligne = 1 titre = 1 code (suite)</a:t>
            </a:r>
          </a:p>
          <a:p>
            <a:pPr lvl="1"/>
            <a:r>
              <a:rPr lang="fr-CH" sz="2400" dirty="0" smtClean="0"/>
              <a:t>Ne pas regrouper les titres en portefeuille</a:t>
            </a:r>
          </a:p>
          <a:p>
            <a:pPr lvl="1"/>
            <a:r>
              <a:rPr lang="fr-CH" sz="2400" dirty="0" smtClean="0"/>
              <a:t>Si pas de code ISIN : Libellé = nom du titre</a:t>
            </a:r>
          </a:p>
          <a:p>
            <a:endParaRPr lang="fr-CH" sz="2000" dirty="0" smtClean="0"/>
          </a:p>
          <a:p>
            <a:endParaRPr lang="fr-CH" sz="1200" dirty="0" smtClean="0"/>
          </a:p>
          <a:p>
            <a:endParaRPr lang="fr-CH" sz="2800" dirty="0" smtClean="0"/>
          </a:p>
          <a:p>
            <a:r>
              <a:rPr lang="fr-CH" sz="2800" dirty="0" smtClean="0"/>
              <a:t>Libellé du titre (si pas de code ISIN)</a:t>
            </a:r>
          </a:p>
          <a:p>
            <a:pPr lvl="1"/>
            <a:r>
              <a:rPr lang="fr-CH" sz="2400" dirty="0" smtClean="0"/>
              <a:t>1-005000 : nom officiel de la société</a:t>
            </a:r>
          </a:p>
          <a:p>
            <a:pPr lvl="2"/>
            <a:r>
              <a:rPr lang="fr-CH" sz="2000" dirty="0" smtClean="0"/>
              <a:t>Exemple : </a:t>
            </a:r>
            <a:r>
              <a:rPr lang="fr-CH" sz="2000" dirty="0" err="1" smtClean="0"/>
              <a:t>Cargolux</a:t>
            </a:r>
            <a:r>
              <a:rPr lang="fr-CH" sz="2000" dirty="0" smtClean="0"/>
              <a:t> Airlines International S.A.</a:t>
            </a:r>
          </a:p>
          <a:p>
            <a:pPr lvl="1"/>
            <a:r>
              <a:rPr lang="fr-CH" sz="2400" dirty="0" smtClean="0"/>
              <a:t>1-003000 : nom officiel + taux + maturité</a:t>
            </a:r>
          </a:p>
          <a:p>
            <a:pPr lvl="2"/>
            <a:r>
              <a:rPr lang="en-US" sz="2000" dirty="0" err="1" smtClean="0"/>
              <a:t>Exemple</a:t>
            </a:r>
            <a:r>
              <a:rPr lang="en-US" sz="2000" dirty="0" smtClean="0"/>
              <a:t> : EDF 4,5% 17JUL14 </a:t>
            </a:r>
            <a:endParaRPr lang="fr-CH" sz="2000" dirty="0" smtClean="0"/>
          </a:p>
          <a:p>
            <a:pPr>
              <a:spcBef>
                <a:spcPts val="800"/>
              </a:spcBef>
            </a:pPr>
            <a:r>
              <a:rPr lang="fr-CH" sz="2800" dirty="0" smtClean="0"/>
              <a:t>Pas de créances </a:t>
            </a:r>
            <a:r>
              <a:rPr lang="fr-CH" sz="2800" dirty="0" err="1" smtClean="0"/>
              <a:t>titrisées</a:t>
            </a:r>
            <a:endParaRPr lang="en-US" sz="28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2EE7C9-5963-4206-A870-AE6A55B83AEC}" type="slidenum">
              <a:rPr lang="fr-FR" smtClean="0"/>
              <a:pPr/>
              <a:t>31</a:t>
            </a:fld>
            <a:endParaRPr lang="fr-FR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776487755"/>
              </p:ext>
            </p:extLst>
          </p:nvPr>
        </p:nvGraphicFramePr>
        <p:xfrm>
          <a:off x="1475657" y="2708920"/>
          <a:ext cx="7200801" cy="1472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80319"/>
                <a:gridCol w="1440160"/>
                <a:gridCol w="2880322"/>
              </a:tblGrid>
              <a:tr h="149736">
                <a:tc>
                  <a:txBody>
                    <a:bodyPr/>
                    <a:lstStyle/>
                    <a:p>
                      <a:r>
                        <a:rPr lang="fr-CH" sz="1800" dirty="0" smtClean="0"/>
                        <a:t>Rubrique TPT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800" dirty="0" err="1" smtClean="0"/>
                        <a:t>Code_Titre</a:t>
                      </a:r>
                      <a:endParaRPr lang="fr-CH" sz="18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800" dirty="0" err="1" smtClean="0"/>
                        <a:t>Libellé_Titre</a:t>
                      </a:r>
                      <a:endParaRPr lang="en-US" sz="1800" dirty="0"/>
                    </a:p>
                  </a:txBody>
                  <a:tcPr/>
                </a:tc>
              </a:tr>
              <a:tr h="3690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800" strike="sngStrike" dirty="0" smtClean="0"/>
                        <a:t>1-005000-XX-XXX-90000</a:t>
                      </a:r>
                      <a:endParaRPr lang="en-US" sz="1800" strike="sngStrike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800" strike="sngStrike" dirty="0" smtClean="0"/>
                        <a:t>0001</a:t>
                      </a:r>
                      <a:endParaRPr lang="en-US" sz="1800" strike="sngStrik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800" strike="sngStrike" dirty="0" smtClean="0"/>
                        <a:t>SHARES</a:t>
                      </a:r>
                      <a:endParaRPr lang="en-US" sz="1800" strike="sngStrike" dirty="0"/>
                    </a:p>
                  </a:txBody>
                  <a:tcPr/>
                </a:tc>
              </a:tr>
              <a:tr h="3690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800" dirty="0" smtClean="0">
                          <a:solidFill>
                            <a:srgbClr val="FF0000"/>
                          </a:solidFill>
                        </a:rPr>
                        <a:t>1-005000-XX-XXX-90000</a:t>
                      </a:r>
                      <a:endParaRPr lang="en-US" sz="1800" dirty="0" smtClean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800" dirty="0" smtClean="0">
                          <a:solidFill>
                            <a:srgbClr val="FF0000"/>
                          </a:solidFill>
                        </a:rPr>
                        <a:t>0001</a:t>
                      </a:r>
                      <a:endParaRPr lang="en-US" sz="18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800" dirty="0" err="1" smtClean="0">
                          <a:solidFill>
                            <a:srgbClr val="FF0000"/>
                          </a:solidFill>
                        </a:rPr>
                        <a:t>Cargolux</a:t>
                      </a:r>
                      <a:r>
                        <a:rPr lang="fr-CH" sz="1800" dirty="0" smtClean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fr-CH" sz="1800" dirty="0" err="1" smtClean="0">
                          <a:solidFill>
                            <a:srgbClr val="FF0000"/>
                          </a:solidFill>
                        </a:rPr>
                        <a:t>Arilines</a:t>
                      </a:r>
                      <a:r>
                        <a:rPr lang="fr-CH" sz="1800" dirty="0" smtClean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fr-CH" sz="1800" dirty="0" err="1" smtClean="0">
                          <a:solidFill>
                            <a:srgbClr val="FF0000"/>
                          </a:solidFill>
                        </a:rPr>
                        <a:t>Intl</a:t>
                      </a:r>
                      <a:r>
                        <a:rPr lang="fr-CH" sz="1800" dirty="0" smtClean="0">
                          <a:solidFill>
                            <a:srgbClr val="FF0000"/>
                          </a:solidFill>
                        </a:rPr>
                        <a:t> S.A.</a:t>
                      </a:r>
                      <a:endParaRPr lang="en-US" sz="18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690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800" dirty="0" smtClean="0">
                          <a:solidFill>
                            <a:srgbClr val="FF0000"/>
                          </a:solidFill>
                        </a:rPr>
                        <a:t>1-005000-XX-XXX-90000</a:t>
                      </a:r>
                      <a:endParaRPr lang="en-US" sz="1800" dirty="0" smtClean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800" dirty="0" smtClean="0">
                          <a:solidFill>
                            <a:srgbClr val="FF0000"/>
                          </a:solidFill>
                        </a:rPr>
                        <a:t>0002</a:t>
                      </a:r>
                      <a:endParaRPr lang="en-US" sz="18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800" dirty="0" smtClean="0">
                          <a:solidFill>
                            <a:srgbClr val="FF0000"/>
                          </a:solidFill>
                        </a:rPr>
                        <a:t>EDF</a:t>
                      </a:r>
                      <a:r>
                        <a:rPr lang="fr-CH" sz="1800" baseline="0" dirty="0" smtClean="0">
                          <a:solidFill>
                            <a:srgbClr val="FF0000"/>
                          </a:solidFill>
                        </a:rPr>
                        <a:t> S.A.</a:t>
                      </a:r>
                      <a:endParaRPr lang="en-US" sz="18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Points d’attention du TPT (3/3)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340768"/>
            <a:ext cx="8001000" cy="5181600"/>
          </a:xfrm>
        </p:spPr>
        <p:txBody>
          <a:bodyPr/>
          <a:lstStyle/>
          <a:p>
            <a:r>
              <a:rPr lang="fr-CH" sz="2800" dirty="0" smtClean="0"/>
              <a:t>Ne pas oublier le capital social</a:t>
            </a:r>
          </a:p>
          <a:p>
            <a:pPr lvl="1"/>
            <a:r>
              <a:rPr lang="fr-CH" sz="2400" dirty="0" smtClean="0"/>
              <a:t>Nb parts + montant : statuts ou note des comptes annuels (type de cotation : « </a:t>
            </a:r>
            <a:r>
              <a:rPr lang="fr-CH" sz="2400" dirty="0" err="1" smtClean="0"/>
              <a:t>currency</a:t>
            </a:r>
            <a:r>
              <a:rPr lang="fr-CH" sz="2400" dirty="0" smtClean="0"/>
              <a:t> </a:t>
            </a:r>
            <a:r>
              <a:rPr lang="fr-CH" sz="2400" dirty="0" err="1" smtClean="0"/>
              <a:t>quoted</a:t>
            </a:r>
            <a:r>
              <a:rPr lang="fr-CH" sz="2400" dirty="0" smtClean="0"/>
              <a:t> »)</a:t>
            </a:r>
          </a:p>
          <a:p>
            <a:pPr lvl="1"/>
            <a:r>
              <a:rPr lang="fr-CH" sz="2400" dirty="0" smtClean="0"/>
              <a:t>Exceptions :</a:t>
            </a:r>
          </a:p>
          <a:p>
            <a:pPr lvl="2"/>
            <a:r>
              <a:rPr lang="fr-CH" sz="2000" dirty="0" smtClean="0"/>
              <a:t>Fonds sans personnalité juridique géré par une société de gestion</a:t>
            </a:r>
          </a:p>
          <a:p>
            <a:pPr lvl="2"/>
            <a:r>
              <a:rPr lang="fr-CH" sz="2000" dirty="0" err="1" smtClean="0"/>
              <a:t>Reporting</a:t>
            </a:r>
            <a:r>
              <a:rPr lang="fr-CH" sz="2000" dirty="0" smtClean="0"/>
              <a:t> par compartiment</a:t>
            </a:r>
          </a:p>
          <a:p>
            <a:r>
              <a:rPr lang="fr-CH" sz="2800" dirty="0" smtClean="0"/>
              <a:t>Ne pas confondre Nominal/Nb de titres et Montant rapporté</a:t>
            </a:r>
          </a:p>
          <a:p>
            <a:pPr lvl="1"/>
            <a:r>
              <a:rPr lang="fr-CH" sz="2400" dirty="0" err="1" smtClean="0"/>
              <a:t>ReportedAmount</a:t>
            </a:r>
            <a:r>
              <a:rPr lang="fr-CH" sz="2400" dirty="0" smtClean="0"/>
              <a:t> = Book value + </a:t>
            </a:r>
            <a:r>
              <a:rPr lang="fr-CH" sz="2400" dirty="0" err="1" smtClean="0"/>
              <a:t>interest</a:t>
            </a:r>
            <a:r>
              <a:rPr lang="fr-CH" sz="2400" dirty="0" smtClean="0"/>
              <a:t> (« </a:t>
            </a:r>
            <a:r>
              <a:rPr lang="fr-CH" sz="2400" dirty="0" err="1" smtClean="0"/>
              <a:t>dirty</a:t>
            </a:r>
            <a:r>
              <a:rPr lang="fr-CH" sz="2400" dirty="0" smtClean="0"/>
              <a:t> </a:t>
            </a:r>
            <a:r>
              <a:rPr lang="fr-CH" sz="2400" dirty="0" err="1" smtClean="0"/>
              <a:t>price</a:t>
            </a:r>
            <a:r>
              <a:rPr lang="fr-CH" sz="2400" dirty="0" smtClean="0"/>
              <a:t> »)</a:t>
            </a:r>
            <a:r>
              <a:rPr lang="fr-CH" sz="2000" dirty="0" smtClean="0"/>
              <a:t> si titre de créance (cotation en %)</a:t>
            </a:r>
          </a:p>
          <a:p>
            <a:pPr lvl="1"/>
            <a:r>
              <a:rPr lang="fr-CH" sz="2400" dirty="0" err="1" smtClean="0"/>
              <a:t>ReportedAmount</a:t>
            </a:r>
            <a:r>
              <a:rPr lang="fr-CH" sz="2400" dirty="0" smtClean="0"/>
              <a:t> = « Book value » </a:t>
            </a:r>
            <a:r>
              <a:rPr lang="fr-CH" sz="2000" dirty="0" smtClean="0"/>
              <a:t>si actions/participations (cotation en devise)</a:t>
            </a:r>
          </a:p>
          <a:p>
            <a:pPr lvl="1"/>
            <a:endParaRPr lang="fr-CH" sz="24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2EE7C9-5963-4206-A870-AE6A55B83AEC}" type="slidenum">
              <a:rPr lang="fr-FR" smtClean="0"/>
              <a:pPr/>
              <a:t>32</a:t>
            </a:fld>
            <a:endParaRPr lang="fr-FR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Type de cotation (1/2)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H" sz="2800" dirty="0" smtClean="0"/>
              <a:t>Distinction type de cotation</a:t>
            </a:r>
          </a:p>
          <a:p>
            <a:pPr lvl="1"/>
            <a:r>
              <a:rPr lang="fr-CH" sz="2400" dirty="0" smtClean="0"/>
              <a:t>1-003000 et 2-003000 : généralement type de cotation en %, i.e. au Nominal en devise</a:t>
            </a:r>
          </a:p>
          <a:p>
            <a:pPr lvl="1"/>
            <a:r>
              <a:rPr lang="fr-CH" sz="2400" dirty="0" smtClean="0"/>
              <a:t>1-005000 et 2-005000 : généralement type de cotation en devise, i.e. en Nb de titres</a:t>
            </a:r>
          </a:p>
          <a:p>
            <a:pPr lvl="1"/>
            <a:r>
              <a:rPr lang="fr-CH" sz="2400" dirty="0" smtClean="0"/>
              <a:t>Important pour calcul des transactions </a:t>
            </a:r>
            <a:r>
              <a:rPr lang="fr-CH" sz="1800" dirty="0" smtClean="0"/>
              <a:t>(fait par la BCL)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2EE7C9-5963-4206-A870-AE6A55B83AEC}" type="slidenum">
              <a:rPr lang="fr-FR" smtClean="0"/>
              <a:pPr/>
              <a:t>33</a:t>
            </a:fld>
            <a:endParaRPr lang="fr-FR"/>
          </a:p>
        </p:txBody>
      </p:sp>
    </p:spTree>
  </p:cSld>
  <p:clrMapOvr>
    <a:masterClrMapping/>
  </p:clrMapOvr>
  <p:transition/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Type de cotation (2/2)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216848"/>
            <a:ext cx="8001000" cy="5181600"/>
          </a:xfrm>
        </p:spPr>
        <p:txBody>
          <a:bodyPr/>
          <a:lstStyle/>
          <a:p>
            <a:pPr>
              <a:spcBef>
                <a:spcPts val="1200"/>
              </a:spcBef>
              <a:buNone/>
            </a:pPr>
            <a:r>
              <a:rPr lang="fr-LU" sz="2800" dirty="0" smtClean="0"/>
              <a:t>Exemples avec devise de </a:t>
            </a:r>
            <a:r>
              <a:rPr lang="fr-LU" sz="2800" dirty="0" err="1" smtClean="0"/>
              <a:t>reporting</a:t>
            </a:r>
            <a:r>
              <a:rPr lang="fr-LU" sz="2800" dirty="0" smtClean="0"/>
              <a:t> = EUR</a:t>
            </a:r>
          </a:p>
          <a:p>
            <a:pPr marL="609600" indent="-609600">
              <a:buAutoNum type="arabicPeriod"/>
            </a:pPr>
            <a:r>
              <a:rPr lang="fr-LU" sz="2400" dirty="0" smtClean="0"/>
              <a:t>Détention de 10 actions </a:t>
            </a:r>
            <a:r>
              <a:rPr lang="fr-LU" sz="2400" dirty="0" err="1" smtClean="0"/>
              <a:t>Mittal</a:t>
            </a:r>
            <a:r>
              <a:rPr lang="fr-LU" sz="2400" dirty="0" smtClean="0"/>
              <a:t> de valeur unitaire 16,3€</a:t>
            </a:r>
          </a:p>
          <a:p>
            <a:pPr marL="609600" indent="-609600">
              <a:buNone/>
            </a:pPr>
            <a:r>
              <a:rPr lang="fr-LU" sz="2400" dirty="0" smtClean="0"/>
              <a:t>	</a:t>
            </a:r>
            <a:r>
              <a:rPr lang="fr-LU" sz="2400" dirty="0" err="1" smtClean="0"/>
              <a:t>quotationType</a:t>
            </a:r>
            <a:r>
              <a:rPr lang="fr-LU" sz="2400" dirty="0" smtClean="0"/>
              <a:t>	= </a:t>
            </a:r>
            <a:r>
              <a:rPr lang="fr-LU" sz="2400" dirty="0" err="1" smtClean="0"/>
              <a:t>currency</a:t>
            </a:r>
            <a:r>
              <a:rPr lang="fr-LU" sz="2400" dirty="0" smtClean="0"/>
              <a:t> </a:t>
            </a:r>
            <a:r>
              <a:rPr lang="fr-LU" sz="2400" dirty="0" err="1" smtClean="0"/>
              <a:t>quoted</a:t>
            </a:r>
            <a:endParaRPr lang="fr-LU" sz="2400" dirty="0" smtClean="0"/>
          </a:p>
          <a:p>
            <a:pPr marL="609600" indent="-609600">
              <a:spcBef>
                <a:spcPts val="0"/>
              </a:spcBef>
              <a:buNone/>
            </a:pPr>
            <a:r>
              <a:rPr lang="fr-LU" sz="2400" dirty="0" smtClean="0"/>
              <a:t>	</a:t>
            </a:r>
            <a:r>
              <a:rPr lang="fr-LU" sz="2400" dirty="0" err="1" smtClean="0"/>
              <a:t>numberOfUnit</a:t>
            </a:r>
            <a:r>
              <a:rPr lang="fr-LU" sz="2400" dirty="0" smtClean="0"/>
              <a:t> 	= 10</a:t>
            </a:r>
            <a:br>
              <a:rPr lang="fr-LU" sz="2400" dirty="0" smtClean="0"/>
            </a:br>
            <a:r>
              <a:rPr lang="fr-LU" sz="2400" dirty="0" err="1" smtClean="0"/>
              <a:t>reportedAmount</a:t>
            </a:r>
            <a:r>
              <a:rPr lang="fr-LU" sz="2400" dirty="0" smtClean="0"/>
              <a:t>= 163 	(10*16,3 euros) </a:t>
            </a:r>
            <a:endParaRPr lang="en-US" sz="2400" dirty="0" smtClean="0">
              <a:solidFill>
                <a:srgbClr val="FF0000"/>
              </a:solidFill>
            </a:endParaRPr>
          </a:p>
          <a:p>
            <a:pPr>
              <a:buAutoNum type="arabicPeriod" startAt="2"/>
            </a:pPr>
            <a:r>
              <a:rPr lang="fr-LU" sz="2400" dirty="0" smtClean="0"/>
              <a:t>Détention de 1 000 US $ d’obligations émises par Citibank, évalué à 104% au </a:t>
            </a:r>
            <a:r>
              <a:rPr lang="fr-LU" sz="2400" dirty="0" err="1" smtClean="0"/>
              <a:t>dirty</a:t>
            </a:r>
            <a:r>
              <a:rPr lang="fr-LU" sz="2400" dirty="0" smtClean="0"/>
              <a:t> </a:t>
            </a:r>
            <a:r>
              <a:rPr lang="fr-LU" sz="2400" dirty="0" err="1" smtClean="0"/>
              <a:t>price</a:t>
            </a:r>
            <a:r>
              <a:rPr lang="fr-LU" sz="2400" dirty="0" smtClean="0"/>
              <a:t> (</a:t>
            </a:r>
            <a:r>
              <a:rPr lang="fr-LU" sz="2400" dirty="0" err="1" smtClean="0"/>
              <a:t>tx</a:t>
            </a:r>
            <a:r>
              <a:rPr lang="fr-LU" sz="2400" dirty="0" smtClean="0"/>
              <a:t> de change : 1 EUR = 1,27 USD)</a:t>
            </a:r>
          </a:p>
          <a:p>
            <a:pPr>
              <a:buNone/>
            </a:pPr>
            <a:r>
              <a:rPr lang="fr-LU" sz="2400" dirty="0" smtClean="0"/>
              <a:t>	</a:t>
            </a:r>
            <a:r>
              <a:rPr lang="fr-LU" sz="2400" dirty="0" err="1" smtClean="0"/>
              <a:t>quotationType</a:t>
            </a:r>
            <a:r>
              <a:rPr lang="fr-LU" sz="2400" dirty="0" smtClean="0"/>
              <a:t>	= </a:t>
            </a:r>
            <a:r>
              <a:rPr lang="fr-LU" sz="2400" dirty="0" err="1" smtClean="0"/>
              <a:t>percentage</a:t>
            </a:r>
            <a:r>
              <a:rPr lang="fr-LU" sz="2400" dirty="0" smtClean="0"/>
              <a:t> </a:t>
            </a:r>
            <a:r>
              <a:rPr lang="fr-LU" sz="2400" dirty="0" err="1" smtClean="0"/>
              <a:t>quoted</a:t>
            </a:r>
            <a:endParaRPr lang="fr-LU" sz="2400" dirty="0" smtClean="0"/>
          </a:p>
          <a:p>
            <a:pPr>
              <a:spcBef>
                <a:spcPts val="0"/>
              </a:spcBef>
              <a:buNone/>
            </a:pPr>
            <a:r>
              <a:rPr lang="fr-LU" sz="2400" dirty="0" smtClean="0"/>
              <a:t>	</a:t>
            </a:r>
            <a:r>
              <a:rPr lang="fr-LU" sz="2400" dirty="0" err="1" smtClean="0"/>
              <a:t>nominalAmount</a:t>
            </a:r>
            <a:r>
              <a:rPr lang="fr-LU" sz="2400" dirty="0" smtClean="0"/>
              <a:t> 	= 1 000</a:t>
            </a:r>
            <a:br>
              <a:rPr lang="fr-LU" sz="2400" dirty="0" smtClean="0"/>
            </a:br>
            <a:r>
              <a:rPr lang="fr-LU" sz="2400" dirty="0" err="1" smtClean="0"/>
              <a:t>nominalCurrency</a:t>
            </a:r>
            <a:r>
              <a:rPr lang="fr-LU" sz="2400" dirty="0" smtClean="0"/>
              <a:t>= USD</a:t>
            </a:r>
            <a:br>
              <a:rPr lang="fr-LU" sz="2400" dirty="0" smtClean="0"/>
            </a:br>
            <a:r>
              <a:rPr lang="fr-LU" sz="2400" dirty="0" err="1" smtClean="0"/>
              <a:t>reportedAmount</a:t>
            </a:r>
            <a:r>
              <a:rPr lang="fr-LU" sz="2400" dirty="0" smtClean="0"/>
              <a:t> = 818,897 (1000/1,27*104/100)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2EE7C9-5963-4206-A870-AE6A55B83AEC}" type="slidenum">
              <a:rPr lang="fr-FR" smtClean="0"/>
              <a:pPr/>
              <a:t>34</a:t>
            </a:fld>
            <a:endParaRPr lang="fr-FR"/>
          </a:p>
        </p:txBody>
      </p:sp>
    </p:spTree>
  </p:cSld>
  <p:clrMapOvr>
    <a:masterClrMapping/>
  </p:clrMapOvr>
  <p:transition/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Pool factor (1/2)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99592" y="1268760"/>
            <a:ext cx="8001000" cy="5181600"/>
          </a:xfrm>
        </p:spPr>
        <p:txBody>
          <a:bodyPr/>
          <a:lstStyle/>
          <a:p>
            <a:pPr>
              <a:spcBef>
                <a:spcPts val="1200"/>
              </a:spcBef>
            </a:pPr>
            <a:r>
              <a:rPr lang="fr-CH" sz="2800" dirty="0" smtClean="0"/>
              <a:t>Définition : </a:t>
            </a:r>
            <a:r>
              <a:rPr lang="fr-FR" sz="2800" dirty="0" smtClean="0"/>
              <a:t>représente le pourcentage des montants qui restent à rembourser</a:t>
            </a:r>
            <a:endParaRPr lang="fr-FR" sz="2400" dirty="0" smtClean="0"/>
          </a:p>
          <a:p>
            <a:pPr>
              <a:buNone/>
            </a:pPr>
            <a:r>
              <a:rPr lang="fr-CH" sz="2400" dirty="0" smtClean="0"/>
              <a:t>	Exemple 1: Pool factor = 0,8 signifie 20% of de la créance a été remboursée</a:t>
            </a:r>
          </a:p>
          <a:p>
            <a:pPr>
              <a:buNone/>
            </a:pPr>
            <a:r>
              <a:rPr lang="fr-CH" sz="2400" dirty="0" smtClean="0"/>
              <a:t>	Exemple 2 : </a:t>
            </a:r>
            <a:r>
              <a:rPr lang="fr-CH" sz="2400" dirty="0" smtClean="0"/>
              <a:t>Quand la créance est remboursée à l’échéance, Pool factor = 1 (valeur </a:t>
            </a:r>
            <a:r>
              <a:rPr lang="fr-CH" sz="2400" smtClean="0"/>
              <a:t>par défaut)</a:t>
            </a:r>
            <a:endParaRPr lang="fr-CH" sz="2800" dirty="0" smtClean="0"/>
          </a:p>
          <a:p>
            <a:pPr>
              <a:spcBef>
                <a:spcPts val="1200"/>
              </a:spcBef>
            </a:pPr>
            <a:r>
              <a:rPr lang="fr-CH" sz="2800" dirty="0" smtClean="0"/>
              <a:t>Titre de créance émis sans code ISIN - Pool factor</a:t>
            </a:r>
          </a:p>
          <a:p>
            <a:pPr lvl="1"/>
            <a:r>
              <a:rPr lang="fr-CH" sz="2400" dirty="0" smtClean="0"/>
              <a:t>Ne pas inclure dans le nominal</a:t>
            </a:r>
          </a:p>
          <a:p>
            <a:pPr lvl="1"/>
            <a:r>
              <a:rPr lang="fr-CH" sz="2400" dirty="0" smtClean="0"/>
              <a:t>Important pour calcul des transactions </a:t>
            </a:r>
            <a:r>
              <a:rPr lang="fr-CH" sz="1800" dirty="0" smtClean="0"/>
              <a:t>(fait par BCL)</a:t>
            </a:r>
          </a:p>
          <a:p>
            <a:pPr lvl="1"/>
            <a:r>
              <a:rPr lang="fr-LU" sz="2400" dirty="0" smtClean="0"/>
              <a:t>Exemple précédent avec un pool factor = 0,8</a:t>
            </a:r>
          </a:p>
          <a:p>
            <a:pPr marL="893763" lvl="1" indent="-441325">
              <a:spcBef>
                <a:spcPts val="0"/>
              </a:spcBef>
              <a:buNone/>
            </a:pPr>
            <a:r>
              <a:rPr lang="fr-LU" sz="2400" dirty="0" err="1" smtClean="0"/>
              <a:t>reportedAmount</a:t>
            </a:r>
            <a:r>
              <a:rPr lang="fr-LU" sz="2400" dirty="0" smtClean="0"/>
              <a:t> = 655,118 (1000/1,27*104/100*0,8)</a:t>
            </a:r>
          </a:p>
          <a:p>
            <a:pPr lvl="1"/>
            <a:endParaRPr lang="fr-CH" sz="2400" dirty="0" smtClean="0"/>
          </a:p>
          <a:p>
            <a:pPr>
              <a:spcBef>
                <a:spcPts val="0"/>
              </a:spcBef>
              <a:buNone/>
            </a:pPr>
            <a:endParaRPr lang="fr-LU" sz="2400" dirty="0" smtClean="0"/>
          </a:p>
          <a:p>
            <a:pPr lvl="1">
              <a:buNone/>
            </a:pPr>
            <a:endParaRPr lang="en-US" sz="2400" dirty="0" smtClean="0">
              <a:solidFill>
                <a:srgbClr val="FF0000"/>
              </a:solidFill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2EE7C9-5963-4206-A870-AE6A55B83AEC}" type="slidenum">
              <a:rPr lang="fr-FR" smtClean="0"/>
              <a:pPr/>
              <a:t>35</a:t>
            </a:fld>
            <a:endParaRPr lang="fr-FR"/>
          </a:p>
        </p:txBody>
      </p:sp>
    </p:spTree>
  </p:cSld>
  <p:clrMapOvr>
    <a:masterClrMapping/>
  </p:clrMapOvr>
  <p:transition/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Pool factor (2/2)</a:t>
            </a:r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1833723152"/>
              </p:ext>
            </p:extLst>
          </p:nvPr>
        </p:nvGraphicFramePr>
        <p:xfrm>
          <a:off x="899592" y="1844824"/>
          <a:ext cx="8001000" cy="479653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08312"/>
                <a:gridCol w="2525688"/>
                <a:gridCol w="2667000"/>
              </a:tblGrid>
              <a:tr h="39476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Monotype Sorts" charset="0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Monotype Sorts" charset="0"/>
                        <a:buNone/>
                        <a:tabLst/>
                      </a:pPr>
                      <a:r>
                        <a:rPr kumimoji="0" lang="fr-FR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T-1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Monotype Sorts" charset="0"/>
                        <a:buNone/>
                        <a:tabLst/>
                      </a:pPr>
                      <a:r>
                        <a:rPr kumimoji="0" lang="fr-FR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T</a:t>
                      </a:r>
                    </a:p>
                  </a:txBody>
                  <a:tcPr anchor="ctr" horzOverflow="overflow"/>
                </a:tc>
              </a:tr>
              <a:tr h="412327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quotationType</a:t>
                      </a:r>
                      <a:endParaRPr kumimoji="0" lang="fr-FR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Percentage</a:t>
                      </a:r>
                      <a:r>
                        <a:rPr kumimoji="0" lang="fr-FR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 </a:t>
                      </a:r>
                      <a:r>
                        <a:rPr kumimoji="0" lang="fr-FR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quoted</a:t>
                      </a:r>
                      <a:endParaRPr kumimoji="0" lang="fr-FR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/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Monotype Sorts" charset="0"/>
                        <a:buNone/>
                        <a:tabLst/>
                      </a:pPr>
                      <a:endParaRPr kumimoji="0" lang="fr-FR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/>
                </a:tc>
              </a:tr>
              <a:tr h="412327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nominalAmount</a:t>
                      </a:r>
                      <a:endParaRPr kumimoji="0" lang="fr-FR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1.000.000</a:t>
                      </a:r>
                      <a:endParaRPr kumimoji="0" lang="fr-FR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Monotype Sorts" charset="0"/>
                        <a:buNone/>
                        <a:tabLst/>
                      </a:pPr>
                      <a:r>
                        <a:rPr kumimoji="0" lang="fr-FR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1.000.000</a:t>
                      </a:r>
                    </a:p>
                  </a:txBody>
                  <a:tcPr anchor="ctr" horzOverflow="overflow"/>
                </a:tc>
              </a:tr>
              <a:tr h="412327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deviseNominal</a:t>
                      </a:r>
                      <a:endParaRPr kumimoji="0" lang="fr-FR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EUR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Monotype Sorts" charset="0"/>
                        <a:buNone/>
                        <a:tabLst/>
                      </a:pPr>
                      <a:r>
                        <a:rPr kumimoji="0" lang="fr-FR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EUR</a:t>
                      </a:r>
                    </a:p>
                  </a:txBody>
                  <a:tcPr anchor="ctr" horzOverflow="overflow"/>
                </a:tc>
              </a:tr>
              <a:tr h="394760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prix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105%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Monotype Sorts" charset="0"/>
                        <a:buNone/>
                        <a:tabLst/>
                      </a:pPr>
                      <a:r>
                        <a:rPr kumimoji="0" lang="fr-FR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106%</a:t>
                      </a:r>
                    </a:p>
                  </a:txBody>
                  <a:tcPr anchor="ctr" horzOverflow="overflow"/>
                </a:tc>
              </a:tr>
              <a:tr h="394760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poolFactor</a:t>
                      </a:r>
                      <a:endParaRPr kumimoji="0" lang="fr-FR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0,8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Monotype Sorts" charset="0"/>
                        <a:buNone/>
                        <a:tabLst/>
                      </a:pPr>
                      <a:r>
                        <a:rPr kumimoji="0" lang="fr-FR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0,6</a:t>
                      </a:r>
                    </a:p>
                  </a:txBody>
                  <a:tcPr anchor="ctr" horzOverflow="overflow"/>
                </a:tc>
              </a:tr>
              <a:tr h="412327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reportedAmount</a:t>
                      </a:r>
                      <a:endParaRPr kumimoji="0" lang="fr-FR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840.000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Monotype Sorts" charset="0"/>
                        <a:buNone/>
                        <a:tabLst/>
                      </a:pPr>
                      <a:r>
                        <a:rPr kumimoji="0" lang="fr-FR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636.000</a:t>
                      </a:r>
                    </a:p>
                  </a:txBody>
                  <a:tcPr anchor="ctr" horzOverflow="overflow"/>
                </a:tc>
              </a:tr>
              <a:tr h="394760">
                <a:tc gridSpan="3"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Monotype Sorts" charset="0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Monotype Sorts" charset="0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/>
                </a:tc>
              </a:tr>
              <a:tr h="86123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Monotype Sorts" charset="0"/>
                        <a:buNone/>
                        <a:tabLst/>
                      </a:pPr>
                      <a:r>
                        <a:rPr kumimoji="0" lang="fr-FR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Transaction simplifiée</a:t>
                      </a:r>
                    </a:p>
                  </a:txBody>
                  <a:tcPr anchor="ctr" horzOverflow="overflow"/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Monotype Sorts" charset="0"/>
                        <a:buNone/>
                        <a:tabLst/>
                      </a:pPr>
                      <a:r>
                        <a:rPr kumimoji="0" lang="fr-FR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[</a:t>
                      </a:r>
                      <a:r>
                        <a:rPr kumimoji="0" lang="fr-FR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Qté</a:t>
                      </a:r>
                      <a:r>
                        <a:rPr kumimoji="0" lang="fr-FR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(T) -</a:t>
                      </a:r>
                      <a:r>
                        <a:rPr kumimoji="0" lang="fr-FR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Qté</a:t>
                      </a:r>
                      <a:r>
                        <a:rPr kumimoji="0" lang="fr-FR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(T-1)] * prix moyen= 0 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Monotype Sorts" charset="0"/>
                        <a:buNone/>
                        <a:tabLst/>
                      </a:pPr>
                      <a:r>
                        <a:rPr kumimoji="0" lang="fr-FR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Aucune transaction effectuée ! FAUX !</a:t>
                      </a:r>
                    </a:p>
                  </a:txBody>
                  <a:tcPr anchor="ctr" horzOverflow="overflow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698422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Monotype Sorts" charset="0"/>
                        <a:buNone/>
                        <a:tabLst/>
                      </a:pPr>
                      <a:r>
                        <a:rPr kumimoji="0" lang="fr-FR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Transaction calculée</a:t>
                      </a:r>
                      <a:endParaRPr kumimoji="0" lang="fr-FR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/>
                </a:tc>
                <a:tc gridSpan="2">
                  <a:txBody>
                    <a:bodyPr/>
                    <a:lstStyle/>
                    <a:p>
                      <a:r>
                        <a:rPr kumimoji="0" lang="fr-FR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[</a:t>
                      </a:r>
                      <a:r>
                        <a:rPr kumimoji="0" lang="fr-FR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Qté</a:t>
                      </a:r>
                      <a:r>
                        <a:rPr kumimoji="0" lang="fr-FR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*PF(T) –</a:t>
                      </a:r>
                      <a:r>
                        <a:rPr kumimoji="0" lang="fr-FR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Qté</a:t>
                      </a:r>
                      <a:r>
                        <a:rPr kumimoji="0" lang="fr-FR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*PF(T-1)] * prix moyen</a:t>
                      </a:r>
                    </a:p>
                    <a:p>
                      <a:r>
                        <a:rPr kumimoji="0" lang="fr-FR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= -211.000 EUR !</a:t>
                      </a:r>
                      <a:endParaRPr lang="en-US" sz="2000" dirty="0"/>
                    </a:p>
                  </a:txBody>
                  <a:tcPr anchor="ctr" horzOverflow="overflow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2EE7C9-5963-4206-A870-AE6A55B83AEC}" type="slidenum">
              <a:rPr lang="fr-FR" smtClean="0"/>
              <a:pPr/>
              <a:t>36</a:t>
            </a:fld>
            <a:endParaRPr lang="fr-FR"/>
          </a:p>
        </p:txBody>
      </p:sp>
      <p:sp>
        <p:nvSpPr>
          <p:cNvPr id="7" name="Content Placeholder 2"/>
          <p:cNvSpPr txBox="1">
            <a:spLocks/>
          </p:cNvSpPr>
          <p:nvPr/>
        </p:nvSpPr>
        <p:spPr bwMode="auto">
          <a:xfrm>
            <a:off x="914400" y="1340769"/>
            <a:ext cx="8001000" cy="576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marL="476250" marR="0" lvl="0" indent="-47625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chemeClr val="accent1"/>
              </a:buClr>
              <a:buSzPct val="100000"/>
              <a:tabLst/>
              <a:defRPr/>
            </a:pPr>
            <a:r>
              <a:rPr kumimoji="0" lang="fr-CH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Exemple Pool factor avec devise de </a:t>
            </a:r>
            <a:r>
              <a:rPr kumimoji="0" lang="fr-CH" sz="24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reporting</a:t>
            </a:r>
            <a:r>
              <a:rPr kumimoji="0" lang="fr-CH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=EUR</a:t>
            </a:r>
            <a:endParaRPr kumimoji="0" lang="fr-CH" sz="20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/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4. Liens entre rapports</a:t>
            </a:r>
            <a:br>
              <a:rPr lang="fr-CH" dirty="0" smtClean="0"/>
            </a:br>
            <a:r>
              <a:rPr lang="en-US" sz="2000" dirty="0" smtClean="0"/>
              <a:t/>
            </a:r>
            <a:br>
              <a:rPr lang="en-US" sz="2000" dirty="0" smtClean="0"/>
            </a:b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2EE7C9-5963-4206-A870-AE6A55B83AEC}" type="slidenum">
              <a:rPr lang="fr-FR" smtClean="0"/>
              <a:pPr/>
              <a:t>37</a:t>
            </a:fld>
            <a:endParaRPr lang="fr-FR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Relations entre S2.14 et TPT</a:t>
            </a:r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914400" y="1412776"/>
          <a:ext cx="8001000" cy="2580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01616"/>
                <a:gridCol w="432048"/>
                <a:gridCol w="3767336"/>
              </a:tblGrid>
              <a:tr h="554400">
                <a:tc>
                  <a:txBody>
                    <a:bodyPr/>
                    <a:lstStyle/>
                    <a:p>
                      <a:r>
                        <a:rPr lang="fr-CH" sz="1800" dirty="0" smtClean="0"/>
                        <a:t>Rapport</a:t>
                      </a:r>
                      <a:r>
                        <a:rPr lang="fr-CH" sz="1800" baseline="0" dirty="0" smtClean="0"/>
                        <a:t> S2.14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800" dirty="0" smtClean="0"/>
                        <a:t>Rapport</a:t>
                      </a:r>
                      <a:r>
                        <a:rPr lang="fr-CH" sz="1800" baseline="0" dirty="0" smtClean="0"/>
                        <a:t> TPT (</a:t>
                      </a:r>
                      <a:r>
                        <a:rPr lang="fr-CH" sz="1800" i="1" baseline="0" dirty="0" err="1" smtClean="0"/>
                        <a:t>totalReportedAmount</a:t>
                      </a:r>
                      <a:r>
                        <a:rPr lang="fr-CH" sz="1800" baseline="0" dirty="0" smtClean="0"/>
                        <a:t>)</a:t>
                      </a:r>
                      <a:endParaRPr lang="en-US" sz="1800" dirty="0"/>
                    </a:p>
                  </a:txBody>
                  <a:tcPr/>
                </a:tc>
              </a:tr>
              <a:tr h="388080">
                <a:tc>
                  <a:txBody>
                    <a:bodyPr/>
                    <a:lstStyle/>
                    <a:p>
                      <a:r>
                        <a:rPr lang="fr-CH" sz="1800" dirty="0" smtClean="0"/>
                        <a:t>1-003000 XX XXX 90000</a:t>
                      </a:r>
                      <a:r>
                        <a:rPr lang="fr-CH" sz="1800" baseline="0" dirty="0" smtClean="0"/>
                        <a:t> </a:t>
                      </a:r>
                      <a:r>
                        <a:rPr lang="fr-CH" sz="1800" dirty="0" smtClean="0"/>
                        <a:t>I999-999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800" dirty="0" smtClean="0"/>
                        <a:t>=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800" dirty="0" smtClean="0"/>
                        <a:t>1-003000</a:t>
                      </a:r>
                      <a:r>
                        <a:rPr lang="fr-CH" sz="1800" baseline="0" dirty="0" smtClean="0"/>
                        <a:t> </a:t>
                      </a:r>
                      <a:r>
                        <a:rPr lang="fr-CH" sz="1800" dirty="0" smtClean="0"/>
                        <a:t>XX</a:t>
                      </a:r>
                      <a:r>
                        <a:rPr lang="fr-CH" sz="1800" baseline="0" dirty="0" smtClean="0"/>
                        <a:t> </a:t>
                      </a:r>
                      <a:r>
                        <a:rPr lang="fr-CH" sz="1800" dirty="0" smtClean="0"/>
                        <a:t>XXX</a:t>
                      </a:r>
                      <a:r>
                        <a:rPr lang="fr-CH" sz="1800" baseline="0" dirty="0" smtClean="0"/>
                        <a:t> </a:t>
                      </a:r>
                      <a:r>
                        <a:rPr lang="fr-CH" sz="1800" dirty="0" smtClean="0"/>
                        <a:t>90000</a:t>
                      </a:r>
                      <a:endParaRPr lang="en-US" sz="1800" dirty="0" smtClean="0"/>
                    </a:p>
                  </a:txBody>
                  <a:tcPr/>
                </a:tc>
              </a:tr>
              <a:tr h="388080">
                <a:tc>
                  <a:txBody>
                    <a:bodyPr/>
                    <a:lstStyle/>
                    <a:p>
                      <a:r>
                        <a:rPr lang="fr-CH" sz="1800" dirty="0" smtClean="0"/>
                        <a:t>1-005000 XX XXX 90000</a:t>
                      </a:r>
                      <a:r>
                        <a:rPr lang="fr-CH" sz="1800" baseline="0" dirty="0" smtClean="0"/>
                        <a:t> </a:t>
                      </a:r>
                      <a:r>
                        <a:rPr lang="fr-CH" sz="1800" dirty="0" smtClean="0"/>
                        <a:t>I999-999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800" dirty="0" smtClean="0"/>
                        <a:t>=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800" dirty="0" smtClean="0"/>
                        <a:t>1-005000 XX XXX 90000</a:t>
                      </a:r>
                      <a:endParaRPr lang="en-US" sz="1800" dirty="0" smtClean="0"/>
                    </a:p>
                  </a:txBody>
                  <a:tcPr/>
                </a:tc>
              </a:tr>
              <a:tr h="388080">
                <a:tc>
                  <a:txBody>
                    <a:bodyPr/>
                    <a:lstStyle/>
                    <a:p>
                      <a:r>
                        <a:rPr lang="fr-CH" sz="1800" dirty="0" smtClean="0"/>
                        <a:t>2-002050 XX XXX 90000</a:t>
                      </a:r>
                      <a:r>
                        <a:rPr lang="fr-CH" sz="1800" baseline="0" dirty="0" smtClean="0"/>
                        <a:t> </a:t>
                      </a:r>
                      <a:r>
                        <a:rPr lang="fr-CH" sz="1800" dirty="0" smtClean="0"/>
                        <a:t>I999-999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800" dirty="0" smtClean="0"/>
                        <a:t>=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800" dirty="0" smtClean="0"/>
                        <a:t>2-002050</a:t>
                      </a:r>
                      <a:r>
                        <a:rPr lang="fr-CH" sz="1800" baseline="0" dirty="0" smtClean="0"/>
                        <a:t> </a:t>
                      </a:r>
                      <a:r>
                        <a:rPr lang="fr-CH" sz="1800" dirty="0" smtClean="0"/>
                        <a:t>XX</a:t>
                      </a:r>
                      <a:r>
                        <a:rPr lang="fr-CH" sz="1800" baseline="0" dirty="0" smtClean="0"/>
                        <a:t> </a:t>
                      </a:r>
                      <a:r>
                        <a:rPr lang="fr-CH" sz="1800" dirty="0" smtClean="0"/>
                        <a:t>XXX</a:t>
                      </a:r>
                      <a:r>
                        <a:rPr lang="fr-CH" sz="1800" baseline="0" dirty="0" smtClean="0"/>
                        <a:t> </a:t>
                      </a:r>
                      <a:r>
                        <a:rPr lang="fr-CH" sz="1800" dirty="0" smtClean="0"/>
                        <a:t>90000</a:t>
                      </a:r>
                      <a:endParaRPr lang="en-US" sz="1800" dirty="0" smtClean="0"/>
                    </a:p>
                  </a:txBody>
                  <a:tcPr/>
                </a:tc>
              </a:tr>
              <a:tr h="388080">
                <a:tc>
                  <a:txBody>
                    <a:bodyPr/>
                    <a:lstStyle/>
                    <a:p>
                      <a:r>
                        <a:rPr lang="fr-CH" sz="1800" dirty="0" smtClean="0"/>
                        <a:t>2-003000 XX XXX 90000</a:t>
                      </a:r>
                      <a:r>
                        <a:rPr lang="fr-CH" sz="1800" baseline="0" dirty="0" smtClean="0"/>
                        <a:t> </a:t>
                      </a:r>
                      <a:r>
                        <a:rPr lang="fr-CH" sz="1800" dirty="0" smtClean="0"/>
                        <a:t>I999-999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800" dirty="0" smtClean="0"/>
                        <a:t>=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800" dirty="0" smtClean="0"/>
                        <a:t>2-003000</a:t>
                      </a:r>
                      <a:r>
                        <a:rPr lang="fr-CH" sz="1800" baseline="0" dirty="0" smtClean="0"/>
                        <a:t> </a:t>
                      </a:r>
                      <a:r>
                        <a:rPr lang="fr-CH" sz="1800" dirty="0" smtClean="0"/>
                        <a:t>XX</a:t>
                      </a:r>
                      <a:r>
                        <a:rPr lang="fr-CH" sz="1800" baseline="0" dirty="0" smtClean="0"/>
                        <a:t> </a:t>
                      </a:r>
                      <a:r>
                        <a:rPr lang="fr-CH" sz="1800" dirty="0" smtClean="0"/>
                        <a:t>XXX</a:t>
                      </a:r>
                      <a:r>
                        <a:rPr lang="fr-CH" sz="1800" baseline="0" dirty="0" smtClean="0"/>
                        <a:t> </a:t>
                      </a:r>
                      <a:r>
                        <a:rPr lang="fr-CH" sz="1800" dirty="0" smtClean="0"/>
                        <a:t>90000</a:t>
                      </a:r>
                      <a:endParaRPr lang="en-US" sz="1800" dirty="0" smtClean="0"/>
                    </a:p>
                  </a:txBody>
                  <a:tcPr/>
                </a:tc>
              </a:tr>
              <a:tr h="388080">
                <a:tc>
                  <a:txBody>
                    <a:bodyPr/>
                    <a:lstStyle/>
                    <a:p>
                      <a:r>
                        <a:rPr lang="fr-CH" sz="1800" dirty="0" smtClean="0"/>
                        <a:t>2-005000 XX XXX 90000</a:t>
                      </a:r>
                      <a:r>
                        <a:rPr lang="fr-CH" sz="1800" baseline="0" dirty="0" smtClean="0"/>
                        <a:t> </a:t>
                      </a:r>
                      <a:r>
                        <a:rPr lang="fr-CH" sz="1800" dirty="0" smtClean="0"/>
                        <a:t>I999-999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800" dirty="0" smtClean="0"/>
                        <a:t>=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800" dirty="0" smtClean="0"/>
                        <a:t>2-005000</a:t>
                      </a:r>
                      <a:r>
                        <a:rPr lang="fr-CH" sz="1800" baseline="0" dirty="0" smtClean="0"/>
                        <a:t> </a:t>
                      </a:r>
                      <a:r>
                        <a:rPr lang="fr-CH" sz="1800" dirty="0" smtClean="0"/>
                        <a:t>XX</a:t>
                      </a:r>
                      <a:r>
                        <a:rPr lang="fr-CH" sz="1800" baseline="0" dirty="0" smtClean="0"/>
                        <a:t> </a:t>
                      </a:r>
                      <a:r>
                        <a:rPr lang="fr-CH" sz="1800" dirty="0" smtClean="0"/>
                        <a:t>XXX</a:t>
                      </a:r>
                      <a:r>
                        <a:rPr lang="fr-CH" sz="1800" baseline="0" dirty="0" smtClean="0"/>
                        <a:t> </a:t>
                      </a:r>
                      <a:r>
                        <a:rPr lang="fr-CH" sz="1800" dirty="0" smtClean="0"/>
                        <a:t>90000</a:t>
                      </a:r>
                      <a:endParaRPr lang="en-US" sz="1800" dirty="0" smtClean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2EE7C9-5963-4206-A870-AE6A55B83AEC}" type="slidenum">
              <a:rPr lang="fr-FR" smtClean="0"/>
              <a:pPr/>
              <a:t>38</a:t>
            </a:fld>
            <a:endParaRPr lang="fr-FR"/>
          </a:p>
        </p:txBody>
      </p:sp>
      <p:sp>
        <p:nvSpPr>
          <p:cNvPr id="7" name="Content Placeholder 2"/>
          <p:cNvSpPr txBox="1">
            <a:spLocks/>
          </p:cNvSpPr>
          <p:nvPr/>
        </p:nvSpPr>
        <p:spPr bwMode="auto">
          <a:xfrm>
            <a:off x="914400" y="4184104"/>
            <a:ext cx="8001000" cy="1549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marL="476250" marR="0" lvl="0" indent="-47625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pitchFamily="34" charset="0"/>
              <a:buChar char="■"/>
              <a:tabLst/>
              <a:defRPr/>
            </a:pPr>
            <a:r>
              <a:rPr kumimoji="0" lang="fr-CH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Respect de</a:t>
            </a:r>
            <a:r>
              <a:rPr kumimoji="0" lang="fr-CH" sz="28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ces égalités</a:t>
            </a:r>
          </a:p>
          <a:p>
            <a:pPr marL="933450" lvl="1" indent="-476250" algn="l">
              <a:spcBef>
                <a:spcPct val="50000"/>
              </a:spcBef>
              <a:buClr>
                <a:schemeClr val="accent1"/>
              </a:buClr>
              <a:buSzPct val="100000"/>
              <a:buFont typeface="Arial" pitchFamily="34" charset="0"/>
              <a:buChar char="■"/>
              <a:defRPr/>
            </a:pPr>
            <a:r>
              <a:rPr kumimoji="0" lang="fr-CH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Intégration de la ventilation des positions en titres des rapports TPT dans les rapports S2.14 effectuée par la BCL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Relations entre S2.14, S2.15 et TPT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2EE7C9-5963-4206-A870-AE6A55B83AEC}" type="slidenum">
              <a:rPr lang="fr-FR" smtClean="0"/>
              <a:pPr/>
              <a:t>39</a:t>
            </a:fld>
            <a:endParaRPr lang="fr-FR"/>
          </a:p>
        </p:txBody>
      </p:sp>
      <p:graphicFrame>
        <p:nvGraphicFramePr>
          <p:cNvPr id="7" name="Content Placeholder 5"/>
          <p:cNvGraphicFramePr>
            <a:graphicFrameLocks/>
          </p:cNvGraphicFramePr>
          <p:nvPr/>
        </p:nvGraphicFramePr>
        <p:xfrm>
          <a:off x="909424" y="1412776"/>
          <a:ext cx="8001000" cy="1391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62576"/>
                <a:gridCol w="360040"/>
                <a:gridCol w="3978384"/>
              </a:tblGrid>
              <a:tr h="256320">
                <a:tc>
                  <a:txBody>
                    <a:bodyPr/>
                    <a:lstStyle/>
                    <a:p>
                      <a:r>
                        <a:rPr lang="fr-CH" sz="1800" dirty="0" smtClean="0"/>
                        <a:t>Rapport</a:t>
                      </a:r>
                      <a:r>
                        <a:rPr lang="fr-CH" sz="1800" baseline="0" dirty="0" smtClean="0"/>
                        <a:t> S2.14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800" dirty="0" smtClean="0"/>
                        <a:t>Rapport</a:t>
                      </a:r>
                      <a:r>
                        <a:rPr lang="fr-CH" sz="1800" baseline="0" dirty="0" smtClean="0"/>
                        <a:t> S2.15</a:t>
                      </a:r>
                      <a:endParaRPr lang="en-US" sz="1800" dirty="0"/>
                    </a:p>
                  </a:txBody>
                  <a:tcPr/>
                </a:tc>
              </a:tr>
              <a:tr h="1025280">
                <a:tc>
                  <a:txBody>
                    <a:bodyPr/>
                    <a:lstStyle/>
                    <a:p>
                      <a:r>
                        <a:rPr lang="fr-CH" sz="1800" dirty="0" smtClean="0"/>
                        <a:t>S2.14 </a:t>
                      </a:r>
                      <a:r>
                        <a:rPr lang="fr-CH" sz="1800" i="1" dirty="0" smtClean="0"/>
                        <a:t>Période</a:t>
                      </a:r>
                      <a:r>
                        <a:rPr lang="fr-CH" sz="1800" dirty="0" smtClean="0"/>
                        <a:t> – S2.14 </a:t>
                      </a:r>
                      <a:r>
                        <a:rPr lang="fr-CH" sz="1800" i="1" dirty="0" smtClean="0"/>
                        <a:t>Période précédente </a:t>
                      </a:r>
                      <a:r>
                        <a:rPr lang="fr-CH" sz="1800" dirty="0" smtClean="0"/>
                        <a:t>– </a:t>
                      </a:r>
                      <a:r>
                        <a:rPr lang="fr-CH" sz="1800" dirty="0" smtClean="0">
                          <a:solidFill>
                            <a:srgbClr val="FF0000"/>
                          </a:solidFill>
                        </a:rPr>
                        <a:t>effet de change/effet de marché</a:t>
                      </a:r>
                      <a:endParaRPr lang="en-US" sz="18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800" dirty="0" smtClean="0"/>
                        <a:t>=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800" dirty="0" smtClean="0"/>
                        <a:t>S2.15 </a:t>
                      </a:r>
                      <a:r>
                        <a:rPr lang="fr-CH" sz="1800" i="1" dirty="0" smtClean="0"/>
                        <a:t>Période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CH" sz="1800" i="1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CH" sz="1800" i="1" dirty="0" smtClean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914400" y="2924944"/>
            <a:ext cx="8001000" cy="4861520"/>
          </a:xfrm>
        </p:spPr>
        <p:txBody>
          <a:bodyPr/>
          <a:lstStyle/>
          <a:p>
            <a:pPr lvl="0"/>
            <a:r>
              <a:rPr lang="fr-CH" sz="2800" dirty="0" smtClean="0"/>
              <a:t>Transactions des rubriques autres que 1-006000 / 1-007000 / 2-01100 / 1-0110xx calculées par la BCL sur base de :</a:t>
            </a:r>
          </a:p>
          <a:p>
            <a:pPr marL="933450" lvl="1" indent="-476250">
              <a:spcBef>
                <a:spcPct val="50000"/>
              </a:spcBef>
            </a:pPr>
            <a:r>
              <a:rPr lang="fr-CH" sz="2400" dirty="0" smtClean="0"/>
              <a:t>TPT pour les titres (quantité détenue, effet taux de change, effet de marché)</a:t>
            </a:r>
          </a:p>
          <a:p>
            <a:pPr marL="933450" lvl="1" indent="-476250">
              <a:spcBef>
                <a:spcPct val="50000"/>
              </a:spcBef>
            </a:pPr>
            <a:r>
              <a:rPr lang="fr-CH" sz="2400" dirty="0" smtClean="0"/>
              <a:t>S2.14 (effet taux de change) + S2.15 (abandons/réductions de créances </a:t>
            </a:r>
            <a:r>
              <a:rPr lang="fr-CH" sz="2400" dirty="0" err="1" smtClean="0"/>
              <a:t>titrisées</a:t>
            </a:r>
            <a:r>
              <a:rPr lang="fr-CH" sz="2400" dirty="0" smtClean="0"/>
              <a:t>)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6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LU" dirty="0" smtClean="0"/>
              <a:t>Chronologie (1/3)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914400" y="1447800"/>
          <a:ext cx="8001000" cy="5181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FBB265-29EF-48F7-9205-5824A5776899}" type="slidenum">
              <a:rPr lang="fr-FR"/>
              <a:pPr/>
              <a:t>4</a:t>
            </a:fld>
            <a:endParaRPr lang="fr-FR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5. TRANSMISSION DES RAPPORTS</a:t>
            </a:r>
            <a:br>
              <a:rPr lang="fr-CH" dirty="0" smtClean="0"/>
            </a:br>
            <a:r>
              <a:rPr lang="en-US" sz="2000" dirty="0" smtClean="0"/>
              <a:t/>
            </a:r>
            <a:br>
              <a:rPr lang="en-US" sz="2000" dirty="0" smtClean="0"/>
            </a:b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2EE7C9-5963-4206-A870-AE6A55B83AEC}" type="slidenum">
              <a:rPr lang="fr-FR" smtClean="0"/>
              <a:pPr/>
              <a:t>40</a:t>
            </a:fld>
            <a:endParaRPr lang="fr-FR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Moyen de transmission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H" sz="2800" dirty="0" smtClean="0"/>
              <a:t>Voie électronique</a:t>
            </a:r>
          </a:p>
          <a:p>
            <a:pPr lvl="1"/>
            <a:r>
              <a:rPr lang="fr-CH" sz="2400" dirty="0" smtClean="0"/>
              <a:t>SOFIE (fournisseur : </a:t>
            </a:r>
            <a:r>
              <a:rPr lang="fr-CH" sz="2400" dirty="0" err="1" smtClean="0"/>
              <a:t>Cetrel</a:t>
            </a:r>
            <a:r>
              <a:rPr lang="fr-CH" sz="2400" dirty="0" smtClean="0"/>
              <a:t>)</a:t>
            </a:r>
          </a:p>
          <a:p>
            <a:pPr lvl="1"/>
            <a:r>
              <a:rPr lang="fr-CH" sz="2400" dirty="0" smtClean="0"/>
              <a:t>E-FILE (fournisseur : Bourse de Luxembourg)</a:t>
            </a:r>
          </a:p>
          <a:p>
            <a:r>
              <a:rPr lang="fr-CH" sz="2800" dirty="0" smtClean="0"/>
              <a:t>Exception </a:t>
            </a:r>
            <a:r>
              <a:rPr lang="fr-CH" sz="2800" u="sng" dirty="0" smtClean="0">
                <a:solidFill>
                  <a:srgbClr val="FF0000"/>
                </a:solidFill>
              </a:rPr>
              <a:t>temporaire</a:t>
            </a:r>
          </a:p>
          <a:p>
            <a:pPr lvl="1"/>
            <a:r>
              <a:rPr lang="fr-CH" sz="2400" dirty="0" smtClean="0"/>
              <a:t>e-mail</a:t>
            </a:r>
          </a:p>
          <a:p>
            <a:r>
              <a:rPr lang="fr-CH" sz="2800" dirty="0" smtClean="0"/>
              <a:t>Version applicable</a:t>
            </a:r>
          </a:p>
          <a:p>
            <a:pPr lvl="1"/>
            <a:r>
              <a:rPr lang="fr-CH" sz="2400" dirty="0" err="1" smtClean="0"/>
              <a:t>Layout</a:t>
            </a:r>
            <a:r>
              <a:rPr lang="fr-CH" sz="2400" dirty="0" smtClean="0"/>
              <a:t> 0 : jusqu’à </a:t>
            </a:r>
            <a:r>
              <a:rPr lang="fr-CH" sz="2400" dirty="0" err="1" smtClean="0"/>
              <a:t>Nov</a:t>
            </a:r>
            <a:r>
              <a:rPr lang="fr-CH" sz="2400" dirty="0" smtClean="0"/>
              <a:t>-2014</a:t>
            </a:r>
          </a:p>
          <a:p>
            <a:pPr lvl="1"/>
            <a:r>
              <a:rPr lang="fr-CH" sz="2400" dirty="0" err="1" smtClean="0"/>
              <a:t>Layout</a:t>
            </a:r>
            <a:r>
              <a:rPr lang="fr-CH" sz="2400" dirty="0" smtClean="0"/>
              <a:t> 1 : à partir de </a:t>
            </a:r>
            <a:r>
              <a:rPr lang="fr-CH" sz="2400" dirty="0" err="1" smtClean="0"/>
              <a:t>Dec</a:t>
            </a:r>
            <a:r>
              <a:rPr lang="fr-CH" sz="2400" dirty="0" smtClean="0"/>
              <a:t>-2014</a:t>
            </a:r>
          </a:p>
          <a:p>
            <a:pPr lvl="1"/>
            <a:r>
              <a:rPr lang="fr-CH" sz="2400" dirty="0" smtClean="0"/>
              <a:t>Exemple : envoi d’un rapport rectificatif en </a:t>
            </a:r>
            <a:r>
              <a:rPr lang="fr-CH" sz="2400" dirty="0" err="1" smtClean="0"/>
              <a:t>Fev</a:t>
            </a:r>
            <a:r>
              <a:rPr lang="fr-CH" sz="2400" dirty="0" smtClean="0"/>
              <a:t>-2015 concernant Mar-2013 </a:t>
            </a:r>
            <a:r>
              <a:rPr lang="fr-CH" sz="2400" dirty="0" smtClean="0">
                <a:sym typeface="Symbol"/>
              </a:rPr>
              <a:t> </a:t>
            </a:r>
            <a:r>
              <a:rPr lang="fr-CH" sz="2400" dirty="0" err="1" smtClean="0">
                <a:sym typeface="Symbol"/>
              </a:rPr>
              <a:t>Layout</a:t>
            </a:r>
            <a:r>
              <a:rPr lang="fr-CH" sz="2400" dirty="0" smtClean="0">
                <a:sym typeface="Symbol"/>
              </a:rPr>
              <a:t> 0</a:t>
            </a:r>
            <a:endParaRPr lang="fr-CH" sz="2400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C5358D-61A4-45E9-B781-1E1ACFA0FBE4}" type="slidenum">
              <a:rPr lang="fr-FR" smtClean="0"/>
              <a:pPr/>
              <a:t>41</a:t>
            </a:fld>
            <a:endParaRPr lang="fr-FR"/>
          </a:p>
        </p:txBody>
      </p:sp>
    </p:spTree>
  </p:cSld>
  <p:clrMapOvr>
    <a:masterClrMapping/>
  </p:clrMapOvr>
  <p:transition/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Conclusion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2EE7C9-5963-4206-A870-AE6A55B83AEC}" type="slidenum">
              <a:rPr lang="fr-FR" smtClean="0"/>
              <a:pPr/>
              <a:t>42</a:t>
            </a:fld>
            <a:endParaRPr lang="fr-FR"/>
          </a:p>
        </p:txBody>
      </p:sp>
    </p:spTree>
  </p:cSld>
  <p:clrMapOvr>
    <a:masterClrMapping/>
  </p:clrMapOvr>
  <p:transition/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Conclusion (1/2)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914400" y="1340768"/>
            <a:ext cx="8001000" cy="5181600"/>
          </a:xfrm>
        </p:spPr>
        <p:txBody>
          <a:bodyPr/>
          <a:lstStyle/>
          <a:p>
            <a:pPr lvl="0"/>
            <a:r>
              <a:rPr lang="fr-CH" sz="2800" dirty="0" smtClean="0"/>
              <a:t>Evolution des rapports</a:t>
            </a:r>
          </a:p>
          <a:p>
            <a:pPr lvl="1"/>
            <a:r>
              <a:rPr lang="fr-CH" sz="2400" dirty="0" smtClean="0"/>
              <a:t>+ de détails sur initiateur et emprunteur des créances </a:t>
            </a:r>
            <a:r>
              <a:rPr lang="fr-CH" sz="2400" dirty="0" err="1" smtClean="0"/>
              <a:t>titrisées</a:t>
            </a:r>
            <a:endParaRPr lang="fr-CH" sz="2400" dirty="0" smtClean="0"/>
          </a:p>
          <a:p>
            <a:pPr lvl="1"/>
            <a:r>
              <a:rPr lang="fr-CH" sz="2400" dirty="0" smtClean="0"/>
              <a:t>- de détails sur rubriques détaillées dans TPT</a:t>
            </a:r>
          </a:p>
          <a:p>
            <a:pPr lvl="1"/>
            <a:r>
              <a:rPr lang="fr-CH" sz="2400" dirty="0" smtClean="0"/>
              <a:t>- de transactions à fournir</a:t>
            </a:r>
          </a:p>
          <a:p>
            <a:r>
              <a:rPr lang="fr-CH" sz="2800" dirty="0" smtClean="0"/>
              <a:t>Vérifier les principes comptables et </a:t>
            </a:r>
            <a:r>
              <a:rPr lang="fr-CH" sz="2800" dirty="0" err="1" smtClean="0"/>
              <a:t>process</a:t>
            </a:r>
            <a:endParaRPr lang="fr-CH" sz="2800" dirty="0" smtClean="0"/>
          </a:p>
          <a:p>
            <a:pPr lvl="1"/>
            <a:r>
              <a:rPr lang="fr-CH" sz="2400" dirty="0" smtClean="0"/>
              <a:t>Titres de créance au « </a:t>
            </a:r>
            <a:r>
              <a:rPr lang="fr-CH" sz="2400" dirty="0" err="1" smtClean="0"/>
              <a:t>dirty</a:t>
            </a:r>
            <a:r>
              <a:rPr lang="fr-CH" sz="2400" dirty="0" smtClean="0"/>
              <a:t> </a:t>
            </a:r>
            <a:r>
              <a:rPr lang="fr-CH" sz="2400" dirty="0" err="1" smtClean="0"/>
              <a:t>price</a:t>
            </a:r>
            <a:r>
              <a:rPr lang="fr-CH" sz="2400" dirty="0" smtClean="0"/>
              <a:t> »</a:t>
            </a:r>
          </a:p>
          <a:p>
            <a:pPr lvl="1"/>
            <a:r>
              <a:rPr lang="fr-CH" sz="2400" dirty="0" smtClean="0"/>
              <a:t>Créances </a:t>
            </a:r>
            <a:r>
              <a:rPr lang="fr-CH" sz="2400" dirty="0" err="1" smtClean="0"/>
              <a:t>titrisées</a:t>
            </a:r>
            <a:r>
              <a:rPr lang="fr-CH" sz="2400" dirty="0" smtClean="0"/>
              <a:t> au nominal</a:t>
            </a:r>
          </a:p>
          <a:p>
            <a:pPr lvl="1"/>
            <a:r>
              <a:rPr lang="fr-CH" sz="2400" dirty="0" smtClean="0"/>
              <a:t>Type de cotation</a:t>
            </a:r>
          </a:p>
          <a:p>
            <a:pPr lvl="1"/>
            <a:r>
              <a:rPr lang="fr-CH" sz="2400" dirty="0" smtClean="0"/>
              <a:t>Pool factor </a:t>
            </a:r>
            <a:r>
              <a:rPr lang="fr-CH" sz="2000" dirty="0" smtClean="0"/>
              <a:t>des titres de créance émis sans code ISIN</a:t>
            </a:r>
            <a:endParaRPr lang="fr-CH" sz="2400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C5358D-61A4-45E9-B781-1E1ACFA0FBE4}" type="slidenum">
              <a:rPr lang="fr-FR" smtClean="0"/>
              <a:pPr/>
              <a:t>43</a:t>
            </a:fld>
            <a:endParaRPr lang="fr-FR"/>
          </a:p>
        </p:txBody>
      </p:sp>
    </p:spTree>
  </p:cSld>
  <p:clrMapOvr>
    <a:masterClrMapping/>
  </p:clrMapOvr>
  <p:transition/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Conclusion (2/2)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914400" y="1340768"/>
            <a:ext cx="8001000" cy="5181600"/>
          </a:xfrm>
        </p:spPr>
        <p:txBody>
          <a:bodyPr/>
          <a:lstStyle/>
          <a:p>
            <a:pPr lvl="0"/>
            <a:r>
              <a:rPr lang="fr-CH" sz="2800" dirty="0" smtClean="0"/>
              <a:t>Calcul des transactions</a:t>
            </a:r>
          </a:p>
          <a:p>
            <a:pPr lvl="1"/>
            <a:r>
              <a:rPr lang="fr-CH" sz="2400" dirty="0" smtClean="0"/>
              <a:t>par les déclarants :</a:t>
            </a:r>
          </a:p>
          <a:p>
            <a:pPr lvl="0">
              <a:buNone/>
            </a:pPr>
            <a:r>
              <a:rPr lang="fr-CH" sz="2400" dirty="0" smtClean="0"/>
              <a:t>	</a:t>
            </a:r>
          </a:p>
          <a:p>
            <a:pPr lvl="0">
              <a:buNone/>
            </a:pPr>
            <a:endParaRPr lang="fr-CH" sz="2400" dirty="0" smtClean="0"/>
          </a:p>
          <a:p>
            <a:pPr lvl="1"/>
            <a:r>
              <a:rPr lang="fr-CH" sz="2400" dirty="0" smtClean="0"/>
              <a:t>par la BCL : Besoin des rapports S2.14, S2.15 et TPT</a:t>
            </a:r>
          </a:p>
          <a:p>
            <a:r>
              <a:rPr lang="fr-CH" sz="2800" dirty="0" smtClean="0">
                <a:solidFill>
                  <a:srgbClr val="FF0000"/>
                </a:solidFill>
              </a:rPr>
              <a:t>Importance du respect de la date limite d’envoi des 3 rapports</a:t>
            </a:r>
          </a:p>
          <a:p>
            <a:r>
              <a:rPr lang="fr-CH" sz="2800" dirty="0" smtClean="0">
                <a:solidFill>
                  <a:srgbClr val="FF0000"/>
                </a:solidFill>
              </a:rPr>
              <a:t>Importance de fournir des données de qualité</a:t>
            </a:r>
          </a:p>
          <a:p>
            <a:pPr lvl="1"/>
            <a:r>
              <a:rPr lang="fr-CH" sz="2400" dirty="0" smtClean="0"/>
              <a:t>Si erreur détectée 2 ans après, tous les rapports soumis impactés à réviser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C5358D-61A4-45E9-B781-1E1ACFA0FBE4}" type="slidenum">
              <a:rPr lang="fr-FR" smtClean="0"/>
              <a:pPr/>
              <a:t>44</a:t>
            </a:fld>
            <a:endParaRPr lang="fr-FR"/>
          </a:p>
        </p:txBody>
      </p:sp>
      <p:sp>
        <p:nvSpPr>
          <p:cNvPr id="7" name="Rounded Rectangle 6"/>
          <p:cNvSpPr/>
          <p:nvPr/>
        </p:nvSpPr>
        <p:spPr bwMode="auto">
          <a:xfrm>
            <a:off x="1403648" y="2276872"/>
            <a:ext cx="6768752" cy="936104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CH" sz="2400" dirty="0" smtClean="0"/>
              <a:t>S2.15 </a:t>
            </a:r>
            <a:r>
              <a:rPr lang="fr-CH" sz="2400" i="1" dirty="0" smtClean="0"/>
              <a:t>Période</a:t>
            </a:r>
            <a:r>
              <a:rPr lang="fr-CH" sz="2400" dirty="0" smtClean="0"/>
              <a:t> = S2.14 </a:t>
            </a:r>
            <a:r>
              <a:rPr lang="fr-CH" sz="2400" i="1" dirty="0" smtClean="0"/>
              <a:t>Période</a:t>
            </a:r>
            <a:r>
              <a:rPr lang="fr-CH" sz="2400" dirty="0" smtClean="0"/>
              <a:t> – S2.14 </a:t>
            </a:r>
            <a:r>
              <a:rPr lang="fr-CH" sz="2400" i="1" dirty="0" smtClean="0"/>
              <a:t>Période précédente </a:t>
            </a:r>
            <a:r>
              <a:rPr lang="fr-CH" sz="2400" dirty="0" smtClean="0"/>
              <a:t>– </a:t>
            </a:r>
            <a:r>
              <a:rPr lang="fr-CH" sz="2400" dirty="0" smtClean="0">
                <a:solidFill>
                  <a:srgbClr val="FF0000"/>
                </a:solidFill>
              </a:rPr>
              <a:t>effet de change/effet de marché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Questions ?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H" dirty="0" smtClean="0"/>
              <a:t>Contact BCL : </a:t>
            </a:r>
            <a:r>
              <a:rPr lang="fr-CH" dirty="0" smtClean="0">
                <a:hlinkClick r:id="rId2"/>
              </a:rPr>
              <a:t>reporting.titrisation@bcl.lu</a:t>
            </a:r>
            <a:endParaRPr lang="fr-CH" dirty="0" smtClean="0"/>
          </a:p>
          <a:p>
            <a:endParaRPr lang="fr-CH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2EE7C9-5963-4206-A870-AE6A55B83AEC}" type="slidenum">
              <a:rPr lang="fr-FR" smtClean="0"/>
              <a:pPr/>
              <a:t>45</a:t>
            </a:fld>
            <a:endParaRPr lang="fr-FR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dirty="0" smtClean="0"/>
              <a:t>Où trouver les informations ?</a:t>
            </a:r>
            <a:endParaRPr lang="fr-FR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BE" sz="2800" dirty="0" smtClean="0"/>
              <a:t>En général : Département comptabilité</a:t>
            </a:r>
          </a:p>
          <a:p>
            <a:r>
              <a:rPr lang="fr-BE" sz="2800" dirty="0" smtClean="0"/>
              <a:t>Capital social</a:t>
            </a:r>
          </a:p>
          <a:p>
            <a:pPr lvl="1"/>
            <a:r>
              <a:rPr lang="fr-BE" sz="2400" dirty="0" smtClean="0"/>
              <a:t>Statuts, note aux comptes annuels : département juridique</a:t>
            </a:r>
          </a:p>
          <a:p>
            <a:r>
              <a:rPr lang="fr-BE" sz="2800" dirty="0" smtClean="0"/>
              <a:t>Créances </a:t>
            </a:r>
            <a:r>
              <a:rPr lang="fr-BE" sz="2800" dirty="0" err="1" smtClean="0"/>
              <a:t>titrisées</a:t>
            </a:r>
            <a:endParaRPr lang="fr-BE" sz="2800" dirty="0" smtClean="0"/>
          </a:p>
          <a:p>
            <a:pPr lvl="1"/>
            <a:r>
              <a:rPr lang="fr-BE" sz="2400" dirty="0" smtClean="0"/>
              <a:t>« </a:t>
            </a:r>
            <a:r>
              <a:rPr lang="fr-BE" sz="2400" dirty="0" err="1" smtClean="0"/>
              <a:t>Loan</a:t>
            </a:r>
            <a:r>
              <a:rPr lang="fr-BE" sz="2400" dirty="0" smtClean="0"/>
              <a:t> </a:t>
            </a:r>
            <a:r>
              <a:rPr lang="fr-BE" sz="2400" dirty="0" err="1" smtClean="0"/>
              <a:t>facility</a:t>
            </a:r>
            <a:r>
              <a:rPr lang="fr-BE" sz="2400" dirty="0" smtClean="0"/>
              <a:t> agreement » : </a:t>
            </a:r>
            <a:r>
              <a:rPr lang="fr-BE" sz="2400" dirty="0" err="1" smtClean="0"/>
              <a:t>départment</a:t>
            </a:r>
            <a:r>
              <a:rPr lang="fr-BE" sz="2400" dirty="0" smtClean="0"/>
              <a:t> juridique</a:t>
            </a:r>
          </a:p>
          <a:p>
            <a:pPr lvl="1"/>
            <a:r>
              <a:rPr lang="fr-BE" sz="2400" dirty="0" smtClean="0"/>
              <a:t>« </a:t>
            </a:r>
            <a:r>
              <a:rPr lang="fr-BE" sz="2400" dirty="0" err="1" smtClean="0"/>
              <a:t>Impairment</a:t>
            </a:r>
            <a:r>
              <a:rPr lang="fr-BE" sz="2400" dirty="0" smtClean="0"/>
              <a:t> test » : minutes du conseil d’administration, rapport d’audit : département juridique</a:t>
            </a:r>
          </a:p>
          <a:p>
            <a:r>
              <a:rPr lang="fr-BE" sz="2800" dirty="0" smtClean="0"/>
              <a:t>Titres en portefeuille</a:t>
            </a:r>
          </a:p>
          <a:p>
            <a:pPr lvl="1"/>
            <a:r>
              <a:rPr lang="fr-BE" sz="2400" dirty="0" smtClean="0"/>
              <a:t>Département comptabilité et banque dépositaire</a:t>
            </a:r>
            <a:endParaRPr lang="fr-FR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C5358D-61A4-45E9-B781-1E1ACFA0FBE4}" type="slidenum">
              <a:rPr lang="fr-FR" smtClean="0"/>
              <a:pPr/>
              <a:t>46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2318030245"/>
      </p:ext>
    </p:extLst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6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LU" dirty="0" smtClean="0"/>
              <a:t>Chronologie (2/3)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914400" y="1447800"/>
          <a:ext cx="8001000" cy="5181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FBB265-29EF-48F7-9205-5824A5776899}" type="slidenum">
              <a:rPr lang="fr-FR"/>
              <a:pPr/>
              <a:t>5</a:t>
            </a:fld>
            <a:endParaRPr lang="fr-FR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6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LU" dirty="0" smtClean="0"/>
              <a:t>Chronologie (3/3)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914400" y="1447800"/>
          <a:ext cx="8001000" cy="5181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FBB265-29EF-48F7-9205-5824A5776899}" type="slidenum">
              <a:rPr lang="fr-FR"/>
              <a:pPr/>
              <a:t>6</a:t>
            </a:fld>
            <a:endParaRPr lang="fr-FR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Définition d’un organisme de titrisation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340768"/>
            <a:ext cx="8001000" cy="5181600"/>
          </a:xfrm>
        </p:spPr>
        <p:txBody>
          <a:bodyPr/>
          <a:lstStyle/>
          <a:p>
            <a:r>
              <a:rPr lang="fr-CH" sz="2800" dirty="0" smtClean="0"/>
              <a:t>Forme juridique</a:t>
            </a:r>
          </a:p>
          <a:p>
            <a:pPr lvl="1"/>
            <a:r>
              <a:rPr lang="fr-CH" sz="2400" dirty="0" smtClean="0"/>
              <a:t>Idem sociétés commerciales</a:t>
            </a:r>
          </a:p>
          <a:p>
            <a:pPr lvl="1"/>
            <a:r>
              <a:rPr lang="fr-CH" sz="2400" dirty="0" smtClean="0"/>
              <a:t>Fonds gérés par une société de gestion</a:t>
            </a:r>
          </a:p>
          <a:p>
            <a:r>
              <a:rPr lang="fr-CH" sz="2800" dirty="0" smtClean="0"/>
              <a:t>Loi applicable</a:t>
            </a:r>
          </a:p>
          <a:p>
            <a:pPr lvl="1"/>
            <a:r>
              <a:rPr lang="fr-CH" sz="2400" dirty="0" smtClean="0"/>
              <a:t>Loi du 22 mars 2004 sur la Titrisation</a:t>
            </a:r>
          </a:p>
          <a:p>
            <a:pPr lvl="1"/>
            <a:r>
              <a:rPr lang="fr-CH" sz="2400" dirty="0" smtClean="0"/>
              <a:t>Loi du 10 août 1915 si </a:t>
            </a:r>
          </a:p>
          <a:p>
            <a:pPr lvl="2"/>
            <a:r>
              <a:rPr lang="fr-CH" sz="2000" dirty="0" smtClean="0"/>
              <a:t>effectue/a l’intention d’effectuer des opérations de titrisation</a:t>
            </a:r>
          </a:p>
          <a:p>
            <a:pPr lvl="2"/>
            <a:r>
              <a:rPr lang="fr-CH" sz="2000" dirty="0" smtClean="0"/>
              <a:t>émet de la dette (généralement des titres de créances)</a:t>
            </a:r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2EE7C9-5963-4206-A870-AE6A55B83AEC}" type="slidenum">
              <a:rPr lang="fr-FR" smtClean="0"/>
              <a:pPr/>
              <a:t>7</a:t>
            </a:fld>
            <a:endParaRPr lang="fr-FR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Obligation de </a:t>
            </a:r>
            <a:r>
              <a:rPr lang="fr-CH" dirty="0" err="1" smtClean="0"/>
              <a:t>reporting</a:t>
            </a:r>
            <a:r>
              <a:rPr lang="fr-CH" dirty="0" smtClean="0"/>
              <a:t> BCL (1/2)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340768"/>
            <a:ext cx="8001000" cy="5181600"/>
          </a:xfrm>
        </p:spPr>
        <p:txBody>
          <a:bodyPr/>
          <a:lstStyle/>
          <a:p>
            <a:r>
              <a:rPr lang="fr-CH" sz="2800" dirty="0" smtClean="0"/>
              <a:t>Auto-déclaration dès accès à l’activité (～obtention n° RCS)</a:t>
            </a:r>
          </a:p>
          <a:p>
            <a:pPr lvl="1"/>
            <a:r>
              <a:rPr lang="fr-CH" sz="2400" dirty="0" smtClean="0"/>
              <a:t>Formulaire à télécharger sur www.bcl.lu</a:t>
            </a:r>
          </a:p>
          <a:p>
            <a:r>
              <a:rPr lang="fr-CH" sz="2800" dirty="0" smtClean="0"/>
              <a:t>Respect de la publication des comptes annuels au R.C.S (max. 7 mois après la clôture annuelle)</a:t>
            </a:r>
          </a:p>
          <a:p>
            <a:pPr lvl="1"/>
            <a:r>
              <a:rPr lang="fr-CH" sz="2400" dirty="0" smtClean="0"/>
              <a:t>En cas de non-respect : envoyer à la BCL une version temporaire des comptes annuels non signée 1 fois par an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2EE7C9-5963-4206-A870-AE6A55B83AEC}" type="slidenum">
              <a:rPr lang="fr-FR" smtClean="0"/>
              <a:pPr/>
              <a:t>8</a:t>
            </a:fld>
            <a:endParaRPr lang="fr-FR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Obligation de </a:t>
            </a:r>
            <a:r>
              <a:rPr lang="fr-CH" dirty="0" err="1" smtClean="0"/>
              <a:t>reporting</a:t>
            </a:r>
            <a:r>
              <a:rPr lang="fr-CH" dirty="0" smtClean="0"/>
              <a:t> BCL (2/2)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340768"/>
            <a:ext cx="8001000" cy="5181600"/>
          </a:xfrm>
        </p:spPr>
        <p:txBody>
          <a:bodyPr/>
          <a:lstStyle/>
          <a:p>
            <a:r>
              <a:rPr lang="fr-CH" sz="2800" dirty="0" smtClean="0"/>
              <a:t>Si dépassement du seuil d’exemption (70MEUR) : S2.14 / S2.15 / TPT</a:t>
            </a:r>
          </a:p>
          <a:p>
            <a:pPr lvl="1"/>
            <a:r>
              <a:rPr lang="fr-CH" sz="2400" dirty="0" smtClean="0"/>
              <a:t>Seuil mis à jour annuellement (voir Circulaire)</a:t>
            </a:r>
          </a:p>
          <a:p>
            <a:pPr lvl="1"/>
            <a:r>
              <a:rPr lang="fr-CH" sz="2400" dirty="0" smtClean="0"/>
              <a:t>Cesse dès lors que le total des actifs </a:t>
            </a:r>
            <a:r>
              <a:rPr lang="fr-CH" sz="2400" dirty="0" smtClean="0"/>
              <a:t>&lt; </a:t>
            </a:r>
            <a:r>
              <a:rPr lang="fr-CH" sz="2400" dirty="0" smtClean="0"/>
              <a:t>seuil d’exemption</a:t>
            </a:r>
          </a:p>
          <a:p>
            <a:pPr lvl="1">
              <a:buNone/>
            </a:pPr>
            <a:r>
              <a:rPr lang="fr-CH" sz="2400" dirty="0" smtClean="0"/>
              <a:t>	Dernière fois : S2.14 avec total des actifs </a:t>
            </a:r>
            <a:r>
              <a:rPr lang="fr-CH" sz="2400" dirty="0" smtClean="0"/>
              <a:t>&lt; </a:t>
            </a:r>
            <a:r>
              <a:rPr lang="fr-CH" sz="2400" dirty="0" smtClean="0"/>
              <a:t>seuil d’exemption</a:t>
            </a:r>
          </a:p>
          <a:p>
            <a:pPr lvl="1"/>
            <a:r>
              <a:rPr lang="fr-CH" sz="2400" dirty="0" smtClean="0"/>
              <a:t>1</a:t>
            </a:r>
            <a:r>
              <a:rPr lang="fr-CH" sz="2400" baseline="30000" dirty="0" smtClean="0"/>
              <a:t>er</a:t>
            </a:r>
            <a:r>
              <a:rPr lang="fr-CH" sz="2400" dirty="0" smtClean="0"/>
              <a:t> </a:t>
            </a:r>
            <a:r>
              <a:rPr lang="fr-CH" sz="2400" dirty="0" err="1" smtClean="0"/>
              <a:t>reporting</a:t>
            </a:r>
            <a:r>
              <a:rPr lang="fr-CH" sz="2400" dirty="0" smtClean="0"/>
              <a:t> : Transactions (S2.15) = Positions (S2.14</a:t>
            </a:r>
            <a:r>
              <a:rPr lang="fr-CH" sz="2400" dirty="0" smtClean="0"/>
              <a:t>)</a:t>
            </a:r>
          </a:p>
          <a:p>
            <a:pPr lvl="1">
              <a:buNone/>
            </a:pPr>
            <a:r>
              <a:rPr lang="fr-CH" sz="2400" dirty="0" smtClean="0"/>
              <a:t>	</a:t>
            </a:r>
            <a:r>
              <a:rPr lang="fr-CH" sz="1800" dirty="0" smtClean="0"/>
              <a:t>Uniquement sur les rubriques requises dans la version 1</a:t>
            </a:r>
            <a:endParaRPr lang="fr-CH" sz="18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2EE7C9-5963-4206-A870-AE6A55B83AEC}" type="slidenum">
              <a:rPr lang="fr-FR" smtClean="0"/>
              <a:pPr/>
              <a:t>9</a:t>
            </a:fld>
            <a:endParaRPr lang="fr-FR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CL Presentation">
  <a:themeElements>
    <a:clrScheme name="BCL Presentation 1">
      <a:dk1>
        <a:srgbClr val="000000"/>
      </a:dk1>
      <a:lt1>
        <a:srgbClr val="FFFFFF"/>
      </a:lt1>
      <a:dk2>
        <a:srgbClr val="000000"/>
      </a:dk2>
      <a:lt2>
        <a:srgbClr val="868686"/>
      </a:lt2>
      <a:accent1>
        <a:srgbClr val="5295B7"/>
      </a:accent1>
      <a:accent2>
        <a:srgbClr val="009900"/>
      </a:accent2>
      <a:accent3>
        <a:srgbClr val="FFFFFF"/>
      </a:accent3>
      <a:accent4>
        <a:srgbClr val="000000"/>
      </a:accent4>
      <a:accent5>
        <a:srgbClr val="B3C8D8"/>
      </a:accent5>
      <a:accent6>
        <a:srgbClr val="008A00"/>
      </a:accent6>
      <a:hlink>
        <a:srgbClr val="FF0033"/>
      </a:hlink>
      <a:folHlink>
        <a:srgbClr val="B9B9B9"/>
      </a:folHlink>
    </a:clrScheme>
    <a:fontScheme name="BCL Presentatio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2075" tIns="46038" rIns="92075" bIns="46038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36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2075" tIns="46038" rIns="92075" bIns="46038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36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BCL Presentation 1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5295B7"/>
        </a:accent1>
        <a:accent2>
          <a:srgbClr val="009900"/>
        </a:accent2>
        <a:accent3>
          <a:srgbClr val="FFFFFF"/>
        </a:accent3>
        <a:accent4>
          <a:srgbClr val="000000"/>
        </a:accent4>
        <a:accent5>
          <a:srgbClr val="B3C8D8"/>
        </a:accent5>
        <a:accent6>
          <a:srgbClr val="008A00"/>
        </a:accent6>
        <a:hlink>
          <a:srgbClr val="FF0033"/>
        </a:hlink>
        <a:folHlink>
          <a:srgbClr val="B9B9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CL Presentation 2">
        <a:dk1>
          <a:srgbClr val="000000"/>
        </a:dk1>
        <a:lt1>
          <a:srgbClr val="FFFFFF"/>
        </a:lt1>
        <a:dk2>
          <a:srgbClr val="0066CC"/>
        </a:dk2>
        <a:lt2>
          <a:srgbClr val="CBCBCB"/>
        </a:lt2>
        <a:accent1>
          <a:srgbClr val="009999"/>
        </a:accent1>
        <a:accent2>
          <a:srgbClr val="FF9933"/>
        </a:accent2>
        <a:accent3>
          <a:srgbClr val="AAB8E2"/>
        </a:accent3>
        <a:accent4>
          <a:srgbClr val="DADADA"/>
        </a:accent4>
        <a:accent5>
          <a:srgbClr val="AACACA"/>
        </a:accent5>
        <a:accent6>
          <a:srgbClr val="E78A2D"/>
        </a:accent6>
        <a:hlink>
          <a:srgbClr val="330099"/>
        </a:hlink>
        <a:folHlink>
          <a:srgbClr val="CBCBC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CL Presentation 3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3366FF"/>
        </a:accent1>
        <a:accent2>
          <a:srgbClr val="009900"/>
        </a:accent2>
        <a:accent3>
          <a:srgbClr val="FFFFFF"/>
        </a:accent3>
        <a:accent4>
          <a:srgbClr val="000000"/>
        </a:accent4>
        <a:accent5>
          <a:srgbClr val="ADB8FF"/>
        </a:accent5>
        <a:accent6>
          <a:srgbClr val="008A00"/>
        </a:accent6>
        <a:hlink>
          <a:srgbClr val="FF0033"/>
        </a:hlink>
        <a:folHlink>
          <a:srgbClr val="CCCC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CL Presentation 4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EAEAEA"/>
        </a:accent1>
        <a:accent2>
          <a:srgbClr val="5F5F5F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555555"/>
        </a:accent6>
        <a:hlink>
          <a:srgbClr val="969696"/>
        </a:hlink>
        <a:folHlink>
          <a:srgbClr val="CBCBCB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5597</TotalTime>
  <Words>2241</Words>
  <Application>Microsoft Office PowerPoint</Application>
  <PresentationFormat>On-screen Show (4:3)</PresentationFormat>
  <Paragraphs>619</Paragraphs>
  <Slides>46</Slides>
  <Notes>34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46</vt:i4>
      </vt:variant>
    </vt:vector>
  </HeadingPairs>
  <TitlesOfParts>
    <vt:vector size="48" baseType="lpstr">
      <vt:lpstr>BCL Presentation</vt:lpstr>
      <vt:lpstr>Photo Editor Photo</vt:lpstr>
      <vt:lpstr>Nouvelle collecte statistique pour les organismes de titrisation</vt:lpstr>
      <vt:lpstr>Plan</vt:lpstr>
      <vt:lpstr>1. Cadre réglementaire</vt:lpstr>
      <vt:lpstr>Chronologie (1/3)</vt:lpstr>
      <vt:lpstr>Chronologie (2/3)</vt:lpstr>
      <vt:lpstr>Chronologie (3/3)</vt:lpstr>
      <vt:lpstr>Définition d’un organisme de titrisation</vt:lpstr>
      <vt:lpstr>Obligation de reporting BCL (1/2)</vt:lpstr>
      <vt:lpstr>Obligation de reporting BCL (2/2)</vt:lpstr>
      <vt:lpstr>2. Bilan « type »</vt:lpstr>
      <vt:lpstr>Correspondance comptes annuels et rubriques BCL - ACTIF</vt:lpstr>
      <vt:lpstr>Correspondance comptes annuels et rubriques BCL - PASSIF</vt:lpstr>
      <vt:lpstr>Différences de traitement comptable (1/2)</vt:lpstr>
      <vt:lpstr>Différences de traitement comptable (2/2)</vt:lpstr>
      <vt:lpstr>Actifs financiers d’un organisme de titrisation (1/2)</vt:lpstr>
      <vt:lpstr>Actifs financiers d’un organisme de titrisation (2/2)</vt:lpstr>
      <vt:lpstr>Financement d’un organisme de titrisation</vt:lpstr>
      <vt:lpstr>3. Reporting bcl S2.14 Rapport sur les positions </vt:lpstr>
      <vt:lpstr>Nouveautés du rapport S2.14 (1/2)</vt:lpstr>
      <vt:lpstr>Nouveautés du rapport S2.14 (2/2)</vt:lpstr>
      <vt:lpstr>Points d’attention du S2.14</vt:lpstr>
      <vt:lpstr>Exemple Créances titrisées S2.14</vt:lpstr>
      <vt:lpstr>3. Reporting bcl S2.15 Rapport sur les transactions </vt:lpstr>
      <vt:lpstr>Nouveautés et points d’attention du rapport S2.15</vt:lpstr>
      <vt:lpstr>Exemple d’effet de change sur la rubrique 1-0110x0</vt:lpstr>
      <vt:lpstr>Exemple d’effet de marché sur la rubrique 1-0110x0</vt:lpstr>
      <vt:lpstr>Exemple Créances titrisées S2.15</vt:lpstr>
      <vt:lpstr>3. Reporting bcl TPT Rapport sur les titres </vt:lpstr>
      <vt:lpstr>Nouveautés du TPT</vt:lpstr>
      <vt:lpstr>Points d’attention du TPT (1/3)</vt:lpstr>
      <vt:lpstr>Points d’attention du TPT (2/3)</vt:lpstr>
      <vt:lpstr>Points d’attention du TPT (3/3)</vt:lpstr>
      <vt:lpstr>Type de cotation (1/2)</vt:lpstr>
      <vt:lpstr>Type de cotation (2/2)</vt:lpstr>
      <vt:lpstr>Pool factor (1/2)</vt:lpstr>
      <vt:lpstr>Pool factor (2/2)</vt:lpstr>
      <vt:lpstr>4. Liens entre rapports  </vt:lpstr>
      <vt:lpstr>Relations entre S2.14 et TPT</vt:lpstr>
      <vt:lpstr>Relations entre S2.14, S2.15 et TPT</vt:lpstr>
      <vt:lpstr>5. TRANSMISSION DES RAPPORTS  </vt:lpstr>
      <vt:lpstr>Moyen de transmission</vt:lpstr>
      <vt:lpstr>Conclusion</vt:lpstr>
      <vt:lpstr>Conclusion (1/2)</vt:lpstr>
      <vt:lpstr>Conclusion (2/2)</vt:lpstr>
      <vt:lpstr>Questions ?</vt:lpstr>
      <vt:lpstr>Où trouver les informations ?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Véhicule de titrisation</dc:title>
  <dc:creator>BCL</dc:creator>
  <cp:lastModifiedBy>A0408</cp:lastModifiedBy>
  <cp:revision>255</cp:revision>
  <dcterms:created xsi:type="dcterms:W3CDTF">2008-11-01T07:34:46Z</dcterms:created>
  <dcterms:modified xsi:type="dcterms:W3CDTF">2014-11-10T14:21:19Z</dcterms:modified>
</cp:coreProperties>
</file>